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2" r:id="rId1"/>
  </p:sldMasterIdLst>
  <p:notesMasterIdLst>
    <p:notesMasterId r:id="rId22"/>
  </p:notesMasterIdLst>
  <p:sldIdLst>
    <p:sldId id="256" r:id="rId2"/>
    <p:sldId id="357" r:id="rId3"/>
    <p:sldId id="260" r:id="rId4"/>
    <p:sldId id="304" r:id="rId5"/>
    <p:sldId id="367" r:id="rId6"/>
    <p:sldId id="281" r:id="rId7"/>
    <p:sldId id="279" r:id="rId8"/>
    <p:sldId id="343" r:id="rId9"/>
    <p:sldId id="344" r:id="rId10"/>
    <p:sldId id="345" r:id="rId11"/>
    <p:sldId id="369" r:id="rId12"/>
    <p:sldId id="381" r:id="rId13"/>
    <p:sldId id="313" r:id="rId14"/>
    <p:sldId id="335" r:id="rId15"/>
    <p:sldId id="347" r:id="rId16"/>
    <p:sldId id="360" r:id="rId17"/>
    <p:sldId id="338" r:id="rId18"/>
    <p:sldId id="350" r:id="rId19"/>
    <p:sldId id="359" r:id="rId20"/>
    <p:sldId id="324" r:id="rId21"/>
  </p:sldIdLst>
  <p:sldSz cx="12190413" cy="6859588"/>
  <p:notesSz cx="7099300" cy="10234613"/>
  <p:defaultTextStyle>
    <a:defPPr>
      <a:defRPr lang="zh-CN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241"/>
    <a:srgbClr val="404040"/>
    <a:srgbClr val="CC0000"/>
    <a:srgbClr val="000000"/>
    <a:srgbClr val="F2F2F2"/>
    <a:srgbClr val="EFF6B0"/>
    <a:srgbClr val="A50021"/>
    <a:srgbClr val="FF9999"/>
    <a:srgbClr val="EB4310"/>
    <a:srgbClr val="AE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621" autoAdjust="0"/>
  </p:normalViewPr>
  <p:slideViewPr>
    <p:cSldViewPr>
      <p:cViewPr>
        <p:scale>
          <a:sx n="75" d="100"/>
          <a:sy n="75" d="100"/>
        </p:scale>
        <p:origin x="-516" y="-72"/>
      </p:cViewPr>
      <p:guideLst>
        <p:guide orient="horz" pos="2160"/>
        <p:guide orient="horz" pos="2161"/>
        <p:guide pos="288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image" Target="../media/image21.png"/><Relationship Id="rId6" Type="http://schemas.openxmlformats.org/officeDocument/2006/relationships/image" Target="../media/image23.png"/><Relationship Id="rId5" Type="http://schemas.openxmlformats.org/officeDocument/2006/relationships/image" Target="../media/image18.png"/><Relationship Id="rId4" Type="http://schemas.openxmlformats.org/officeDocument/2006/relationships/image" Target="../media/image2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048D59-2C6A-4106-A69E-539A119DC017}" type="doc">
      <dgm:prSet loTypeId="urn:microsoft.com/office/officeart/2011/layout/Picture Frame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7E205E1-3EF9-4766-AF4A-22E7447FDA35}">
      <dgm:prSet/>
      <dgm:spPr/>
      <dgm:t>
        <a:bodyPr/>
        <a:lstStyle/>
        <a:p>
          <a:pPr rtl="0"/>
          <a:r>
            <a:rPr lang="zh-CN" baseline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踏步机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8868326-4C6C-46CE-9DAE-4C301DF50658}" type="parTrans" cxnId="{8E2179CA-708E-4319-B60A-DC22C1359C88}">
      <dgm:prSet/>
      <dgm:spPr/>
      <dgm:t>
        <a:bodyPr/>
        <a:lstStyle/>
        <a:p>
          <a:endParaRPr lang="zh-CN" altLang="en-US"/>
        </a:p>
      </dgm:t>
    </dgm:pt>
    <dgm:pt modelId="{9A3721FF-FF00-46D0-A4C0-4F24CF16C096}" type="sibTrans" cxnId="{8E2179CA-708E-4319-B60A-DC22C1359C88}">
      <dgm:prSet/>
      <dgm:spPr/>
      <dgm:t>
        <a:bodyPr/>
        <a:lstStyle/>
        <a:p>
          <a:endParaRPr lang="zh-CN" altLang="en-US"/>
        </a:p>
      </dgm:t>
    </dgm:pt>
    <dgm:pt modelId="{DB0E8ECB-59B1-4431-85E5-3B0879D5D1C8}">
      <dgm:prSet/>
      <dgm:spPr/>
      <dgm:t>
        <a:bodyPr/>
        <a:lstStyle/>
        <a:p>
          <a:pPr rtl="0"/>
          <a:r>
            <a:rPr lang="zh-CN" baseline="0" smtClean="0">
              <a:latin typeface="微软雅黑" panose="020B0503020204020204" pitchFamily="34" charset="-122"/>
              <a:ea typeface="微软雅黑" panose="020B0503020204020204" pitchFamily="34" charset="-122"/>
            </a:rPr>
            <a:t>划船器</a:t>
          </a:r>
          <a:endParaRPr lang="zh-CN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3F899AC-EED5-4C99-BB9C-03577ED0FC08}" type="parTrans" cxnId="{4394F20B-C34E-4104-95B9-4B4558E62726}">
      <dgm:prSet/>
      <dgm:spPr/>
      <dgm:t>
        <a:bodyPr/>
        <a:lstStyle/>
        <a:p>
          <a:endParaRPr lang="zh-CN" altLang="en-US"/>
        </a:p>
      </dgm:t>
    </dgm:pt>
    <dgm:pt modelId="{80312A3B-3F42-42B5-8909-4A3D02B4D54C}" type="sibTrans" cxnId="{4394F20B-C34E-4104-95B9-4B4558E62726}">
      <dgm:prSet/>
      <dgm:spPr/>
      <dgm:t>
        <a:bodyPr/>
        <a:lstStyle/>
        <a:p>
          <a:endParaRPr lang="zh-CN" altLang="en-US"/>
        </a:p>
      </dgm:t>
    </dgm:pt>
    <dgm:pt modelId="{EC557B9A-EF90-4861-BDCF-678B3C65036E}">
      <dgm:prSet/>
      <dgm:spPr/>
      <dgm:t>
        <a:bodyPr/>
        <a:lstStyle/>
        <a:p>
          <a:pPr rtl="0"/>
          <a:r>
            <a: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握力器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483D3B4-EC22-4EEE-8F2B-C7DFE040050B}" type="parTrans" cxnId="{00113D8A-CEF9-44CD-8D91-4C646FA58F80}">
      <dgm:prSet/>
      <dgm:spPr/>
      <dgm:t>
        <a:bodyPr/>
        <a:lstStyle/>
        <a:p>
          <a:endParaRPr lang="zh-CN" altLang="en-US"/>
        </a:p>
      </dgm:t>
    </dgm:pt>
    <dgm:pt modelId="{5A33CD37-0B7F-4C11-8D2B-58A0B512D09A}" type="sibTrans" cxnId="{00113D8A-CEF9-44CD-8D91-4C646FA58F80}">
      <dgm:prSet/>
      <dgm:spPr/>
      <dgm:t>
        <a:bodyPr/>
        <a:lstStyle/>
        <a:p>
          <a:endParaRPr lang="zh-CN" altLang="en-US"/>
        </a:p>
      </dgm:t>
    </dgm:pt>
    <dgm:pt modelId="{6004702D-033A-4B28-8A46-16A104A59F24}">
      <dgm:prSet/>
      <dgm:spPr/>
      <dgm:t>
        <a:bodyPr/>
        <a:lstStyle/>
        <a:p>
          <a:pPr rtl="0"/>
          <a:r>
            <a: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跑步机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F6BA03E-67CF-4998-8946-F7B64FF28984}" type="parTrans" cxnId="{77E06CAF-88F2-478E-8F85-8EF486AF26C0}">
      <dgm:prSet/>
      <dgm:spPr/>
      <dgm:t>
        <a:bodyPr/>
        <a:lstStyle/>
        <a:p>
          <a:endParaRPr lang="zh-CN" altLang="en-US"/>
        </a:p>
      </dgm:t>
    </dgm:pt>
    <dgm:pt modelId="{FE1693E4-A11F-487E-8BAC-0BD5A34C4DDC}" type="sibTrans" cxnId="{77E06CAF-88F2-478E-8F85-8EF486AF26C0}">
      <dgm:prSet/>
      <dgm:spPr/>
      <dgm:t>
        <a:bodyPr/>
        <a:lstStyle/>
        <a:p>
          <a:endParaRPr lang="zh-CN" altLang="en-US"/>
        </a:p>
      </dgm:t>
    </dgm:pt>
    <dgm:pt modelId="{45A3A8E9-D8E0-4448-B8C0-00354DB8DDF0}">
      <dgm:prSet/>
      <dgm:spPr/>
      <dgm:t>
        <a:bodyPr/>
        <a:lstStyle/>
        <a:p>
          <a:pPr rtl="0"/>
          <a:r>
            <a: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动感单车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F1955E7-5E26-4D53-A821-12E8F9E22DF5}" type="parTrans" cxnId="{AA7C9A9B-FCF3-4B03-A3DD-E46067BD1BCE}">
      <dgm:prSet/>
      <dgm:spPr/>
      <dgm:t>
        <a:bodyPr/>
        <a:lstStyle/>
        <a:p>
          <a:endParaRPr lang="zh-CN" altLang="en-US"/>
        </a:p>
      </dgm:t>
    </dgm:pt>
    <dgm:pt modelId="{B58EA38C-B9BE-4F24-8A07-02F25C2CB1BC}" type="sibTrans" cxnId="{AA7C9A9B-FCF3-4B03-A3DD-E46067BD1BCE}">
      <dgm:prSet/>
      <dgm:spPr/>
      <dgm:t>
        <a:bodyPr/>
        <a:lstStyle/>
        <a:p>
          <a:endParaRPr lang="zh-CN" altLang="en-US"/>
        </a:p>
      </dgm:t>
    </dgm:pt>
    <dgm:pt modelId="{77933457-5406-475C-8C25-20CB62816297}">
      <dgm:prSet/>
      <dgm:spPr>
        <a:ln>
          <a:noFill/>
        </a:ln>
      </dgm:spPr>
      <dgm:t>
        <a:bodyPr/>
        <a:lstStyle/>
        <a:p>
          <a:pPr rtl="0"/>
          <a:r>
            <a:rPr lang="zh-CN" baseline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哑铃</a:t>
          </a:r>
          <a:endParaRPr lang="zh-CN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AF04E43-4635-4A3C-9039-EB58249743F0}" type="sibTrans" cxnId="{37660477-911E-446E-A525-BEB2E3F78724}">
      <dgm:prSet/>
      <dgm:spPr/>
      <dgm:t>
        <a:bodyPr/>
        <a:lstStyle/>
        <a:p>
          <a:endParaRPr lang="zh-CN" altLang="en-US"/>
        </a:p>
      </dgm:t>
    </dgm:pt>
    <dgm:pt modelId="{287BD409-D5D9-4F92-B2D3-762BD3181BF1}" type="parTrans" cxnId="{37660477-911E-446E-A525-BEB2E3F78724}">
      <dgm:prSet/>
      <dgm:spPr/>
      <dgm:t>
        <a:bodyPr/>
        <a:lstStyle/>
        <a:p>
          <a:endParaRPr lang="zh-CN" altLang="en-US"/>
        </a:p>
      </dgm:t>
    </dgm:pt>
    <dgm:pt modelId="{73536D39-7BA3-45A3-B137-5480D807D680}" type="pres">
      <dgm:prSet presAssocID="{90048D59-2C6A-4106-A69E-539A119DC017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502D1D77-42B4-452E-8AA9-B0C4C69B485B}" type="pres">
      <dgm:prSet presAssocID="{45A3A8E9-D8E0-4448-B8C0-00354DB8DDF0}" presName="composite" presStyleCnt="0"/>
      <dgm:spPr/>
    </dgm:pt>
    <dgm:pt modelId="{242178E4-F384-40A3-B4CD-8F9E343BF27F}" type="pres">
      <dgm:prSet presAssocID="{45A3A8E9-D8E0-4448-B8C0-00354DB8DDF0}" presName="ParentText" presStyleLbl="revTx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AD27B3C-F12E-43CB-9688-42805DCF47AD}" type="pres">
      <dgm:prSet presAssocID="{45A3A8E9-D8E0-4448-B8C0-00354DB8DDF0}" presName="Accent1" presStyleLbl="parChTrans1D1" presStyleIdx="0" presStyleCnt="6"/>
      <dgm:spPr>
        <a:ln>
          <a:solidFill>
            <a:srgbClr val="EA4241"/>
          </a:solidFill>
        </a:ln>
      </dgm:spPr>
      <dgm:t>
        <a:bodyPr/>
        <a:lstStyle/>
        <a:p>
          <a:endParaRPr lang="zh-CN" altLang="en-US"/>
        </a:p>
      </dgm:t>
    </dgm:pt>
    <dgm:pt modelId="{21ED27B6-447D-4F28-ACC2-1C49EB880963}" type="pres">
      <dgm:prSet presAssocID="{45A3A8E9-D8E0-4448-B8C0-00354DB8DDF0}" presName="Image" presStyleLbl="alignImgPlace1" presStyleIdx="0" presStyleCnt="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AA3B7D35-7553-48D5-91A4-C7E2943397A4}" type="pres">
      <dgm:prSet presAssocID="{B58EA38C-B9BE-4F24-8A07-02F25C2CB1BC}" presName="sibTrans" presStyleCnt="0"/>
      <dgm:spPr/>
    </dgm:pt>
    <dgm:pt modelId="{A1B8A16F-954E-43AD-9FC6-830965E54E97}" type="pres">
      <dgm:prSet presAssocID="{6004702D-033A-4B28-8A46-16A104A59F24}" presName="composite" presStyleCnt="0"/>
      <dgm:spPr/>
    </dgm:pt>
    <dgm:pt modelId="{3A574E35-140E-4641-A75C-F13AE3279A14}" type="pres">
      <dgm:prSet presAssocID="{6004702D-033A-4B28-8A46-16A104A59F24}" presName="ParentText" presStyleLbl="revTx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0DC47E6-6BB6-48DD-A60F-01E32D550CBE}" type="pres">
      <dgm:prSet presAssocID="{6004702D-033A-4B28-8A46-16A104A59F24}" presName="Accent1" presStyleLbl="parChTrans1D1" presStyleIdx="1" presStyleCnt="6"/>
      <dgm:spPr>
        <a:ln>
          <a:solidFill>
            <a:srgbClr val="EA4241"/>
          </a:solidFill>
        </a:ln>
      </dgm:spPr>
      <dgm:t>
        <a:bodyPr/>
        <a:lstStyle/>
        <a:p>
          <a:endParaRPr lang="zh-CN" altLang="en-US"/>
        </a:p>
      </dgm:t>
    </dgm:pt>
    <dgm:pt modelId="{3712E5C6-B042-42F6-9D45-93F55C34C2BF}" type="pres">
      <dgm:prSet presAssocID="{6004702D-033A-4B28-8A46-16A104A59F24}" presName="Image" presStyleLbl="alignImgPlace1" presStyleIdx="1" presStyleCnt="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EDB82A56-3681-498B-B909-6939557DC357}" type="pres">
      <dgm:prSet presAssocID="{FE1693E4-A11F-487E-8BAC-0BD5A34C4DDC}" presName="sibTrans" presStyleCnt="0"/>
      <dgm:spPr/>
    </dgm:pt>
    <dgm:pt modelId="{F9330527-0FD6-4154-B076-A36262FA5AB2}" type="pres">
      <dgm:prSet presAssocID="{07E205E1-3EF9-4766-AF4A-22E7447FDA35}" presName="composite" presStyleCnt="0"/>
      <dgm:spPr/>
    </dgm:pt>
    <dgm:pt modelId="{DED520A4-AED1-4E44-894F-3F3C5C7756CF}" type="pres">
      <dgm:prSet presAssocID="{07E205E1-3EF9-4766-AF4A-22E7447FDA35}" presName="ParentText" presStyleLbl="revTx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C8A02E-C6D3-46D3-A191-EF0E33435D22}" type="pres">
      <dgm:prSet presAssocID="{07E205E1-3EF9-4766-AF4A-22E7447FDA35}" presName="Accent1" presStyleLbl="parChTrans1D1" presStyleIdx="2" presStyleCnt="6"/>
      <dgm:spPr>
        <a:ln>
          <a:solidFill>
            <a:srgbClr val="EA4241"/>
          </a:solidFill>
        </a:ln>
      </dgm:spPr>
      <dgm:t>
        <a:bodyPr/>
        <a:lstStyle/>
        <a:p>
          <a:endParaRPr lang="zh-CN" altLang="en-US"/>
        </a:p>
      </dgm:t>
    </dgm:pt>
    <dgm:pt modelId="{D91C62C2-356D-4012-BF57-446DCC40ACEC}" type="pres">
      <dgm:prSet presAssocID="{07E205E1-3EF9-4766-AF4A-22E7447FDA35}" presName="Image" presStyleLbl="alignImgPlace1" presStyleIdx="2" presStyleCnt="6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F688644A-64E1-444E-96C9-F5B5BCDDC04C}" type="pres">
      <dgm:prSet presAssocID="{9A3721FF-FF00-46D0-A4C0-4F24CF16C096}" presName="sibTrans" presStyleCnt="0"/>
      <dgm:spPr/>
    </dgm:pt>
    <dgm:pt modelId="{4DE10FD0-C82A-4BBD-B979-DB7E6406CF9A}" type="pres">
      <dgm:prSet presAssocID="{77933457-5406-475C-8C25-20CB62816297}" presName="composite" presStyleCnt="0"/>
      <dgm:spPr/>
    </dgm:pt>
    <dgm:pt modelId="{1D0F8417-948F-43ED-953A-14FB562979E4}" type="pres">
      <dgm:prSet presAssocID="{77933457-5406-475C-8C25-20CB62816297}" presName="ParentText" presStyleLbl="revTx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49476B8-12D3-4878-BB5E-45C14E77906D}" type="pres">
      <dgm:prSet presAssocID="{77933457-5406-475C-8C25-20CB62816297}" presName="Accent1" presStyleLbl="parChTrans1D1" presStyleIdx="3" presStyleCnt="6"/>
      <dgm:spPr>
        <a:ln>
          <a:solidFill>
            <a:srgbClr val="EA4241"/>
          </a:solidFill>
        </a:ln>
      </dgm:spPr>
      <dgm:t>
        <a:bodyPr/>
        <a:lstStyle/>
        <a:p>
          <a:endParaRPr lang="zh-CN" altLang="en-US"/>
        </a:p>
      </dgm:t>
    </dgm:pt>
    <dgm:pt modelId="{6D73C546-1F68-4904-9BA0-03E2CBEB1D08}" type="pres">
      <dgm:prSet presAssocID="{77933457-5406-475C-8C25-20CB62816297}" presName="Image" presStyleLbl="alignImgPlace1" presStyleIdx="3" presStyleCnt="6" custLinFactNeighborX="-138" custLinFactNeighborY="-2541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596E1005-957C-480A-B3FE-9E43ECADEB23}" type="pres">
      <dgm:prSet presAssocID="{6AF04E43-4635-4A3C-9039-EB58249743F0}" presName="sibTrans" presStyleCnt="0"/>
      <dgm:spPr/>
    </dgm:pt>
    <dgm:pt modelId="{616BE857-397E-4661-9A90-E8C011DBC873}" type="pres">
      <dgm:prSet presAssocID="{DB0E8ECB-59B1-4431-85E5-3B0879D5D1C8}" presName="composite" presStyleCnt="0"/>
      <dgm:spPr/>
    </dgm:pt>
    <dgm:pt modelId="{528B4A04-A004-4100-8CC1-9E77599B9C25}" type="pres">
      <dgm:prSet presAssocID="{DB0E8ECB-59B1-4431-85E5-3B0879D5D1C8}" presName="ParentText" presStyleLbl="revTx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6DED1AE-22F0-4E69-9E0B-596F2B5EC1B3}" type="pres">
      <dgm:prSet presAssocID="{DB0E8ECB-59B1-4431-85E5-3B0879D5D1C8}" presName="Accent1" presStyleLbl="parChTrans1D1" presStyleIdx="4" presStyleCnt="6"/>
      <dgm:spPr>
        <a:ln>
          <a:solidFill>
            <a:srgbClr val="EA4241"/>
          </a:solidFill>
        </a:ln>
      </dgm:spPr>
      <dgm:t>
        <a:bodyPr/>
        <a:lstStyle/>
        <a:p>
          <a:endParaRPr lang="zh-CN" altLang="en-US"/>
        </a:p>
      </dgm:t>
    </dgm:pt>
    <dgm:pt modelId="{B123D1D2-A3F7-4FB5-B243-3841ABDB4DAD}" type="pres">
      <dgm:prSet presAssocID="{DB0E8ECB-59B1-4431-85E5-3B0879D5D1C8}" presName="Image" presStyleLbl="alignImgPlace1" presStyleIdx="4" presStyleCnt="6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  <dgm:pt modelId="{2E8C9393-B22D-4877-9892-0892BAB821B4}" type="pres">
      <dgm:prSet presAssocID="{80312A3B-3F42-42B5-8909-4A3D02B4D54C}" presName="sibTrans" presStyleCnt="0"/>
      <dgm:spPr/>
    </dgm:pt>
    <dgm:pt modelId="{94400B08-EE2B-4A66-8161-309316975495}" type="pres">
      <dgm:prSet presAssocID="{EC557B9A-EF90-4861-BDCF-678B3C65036E}" presName="composite" presStyleCnt="0"/>
      <dgm:spPr/>
    </dgm:pt>
    <dgm:pt modelId="{EA1FAF90-61A0-4997-BB5C-B8CBC6E9ACC6}" type="pres">
      <dgm:prSet presAssocID="{EC557B9A-EF90-4861-BDCF-678B3C65036E}" presName="ParentText" presStyleLbl="revTx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AB48658-19C5-4FF7-828E-91B934A9DF65}" type="pres">
      <dgm:prSet presAssocID="{EC557B9A-EF90-4861-BDCF-678B3C65036E}" presName="Accent1" presStyleLbl="parChTrans1D1" presStyleIdx="5" presStyleCnt="6"/>
      <dgm:spPr>
        <a:ln>
          <a:solidFill>
            <a:srgbClr val="EA4241"/>
          </a:solidFill>
        </a:ln>
      </dgm:spPr>
      <dgm:t>
        <a:bodyPr/>
        <a:lstStyle/>
        <a:p>
          <a:endParaRPr lang="zh-CN" altLang="en-US"/>
        </a:p>
      </dgm:t>
    </dgm:pt>
    <dgm:pt modelId="{AFE28C97-9A5A-46DF-9180-7952F1D1C724}" type="pres">
      <dgm:prSet presAssocID="{EC557B9A-EF90-4861-BDCF-678B3C65036E}" presName="Image" presStyleLbl="alignImgPlace1" presStyleIdx="5" presStyleCnt="6"/>
      <dgm:spPr>
        <a:blipFill rotWithShape="1">
          <a:blip xmlns:r="http://schemas.openxmlformats.org/officeDocument/2006/relationships" r:embed="rId6"/>
          <a:stretch>
            <a:fillRect/>
          </a:stretch>
        </a:blipFill>
      </dgm:spPr>
      <dgm:t>
        <a:bodyPr/>
        <a:lstStyle/>
        <a:p>
          <a:endParaRPr lang="zh-CN" altLang="en-US"/>
        </a:p>
      </dgm:t>
    </dgm:pt>
  </dgm:ptLst>
  <dgm:cxnLst>
    <dgm:cxn modelId="{4B11C8CE-5C36-430A-8264-FC50C2F3E51C}" type="presOf" srcId="{07E205E1-3EF9-4766-AF4A-22E7447FDA35}" destId="{DED520A4-AED1-4E44-894F-3F3C5C7756CF}" srcOrd="0" destOrd="0" presId="urn:microsoft.com/office/officeart/2011/layout/Picture Frame"/>
    <dgm:cxn modelId="{FF01695E-69E8-4F5E-A0AC-91E281CB1082}" type="presOf" srcId="{6004702D-033A-4B28-8A46-16A104A59F24}" destId="{3A574E35-140E-4641-A75C-F13AE3279A14}" srcOrd="0" destOrd="0" presId="urn:microsoft.com/office/officeart/2011/layout/Picture Frame"/>
    <dgm:cxn modelId="{A677EF43-0055-47FC-AE1C-A58479CBD135}" type="presOf" srcId="{DB0E8ECB-59B1-4431-85E5-3B0879D5D1C8}" destId="{528B4A04-A004-4100-8CC1-9E77599B9C25}" srcOrd="0" destOrd="0" presId="urn:microsoft.com/office/officeart/2011/layout/Picture Frame"/>
    <dgm:cxn modelId="{37660477-911E-446E-A525-BEB2E3F78724}" srcId="{90048D59-2C6A-4106-A69E-539A119DC017}" destId="{77933457-5406-475C-8C25-20CB62816297}" srcOrd="3" destOrd="0" parTransId="{287BD409-D5D9-4F92-B2D3-762BD3181BF1}" sibTransId="{6AF04E43-4635-4A3C-9039-EB58249743F0}"/>
    <dgm:cxn modelId="{E1DAF595-75FF-4C24-B625-C1B4C29F117A}" type="presOf" srcId="{77933457-5406-475C-8C25-20CB62816297}" destId="{1D0F8417-948F-43ED-953A-14FB562979E4}" srcOrd="0" destOrd="0" presId="urn:microsoft.com/office/officeart/2011/layout/Picture Frame"/>
    <dgm:cxn modelId="{7C73BB08-0A24-455A-8A6E-954CD7ADCA50}" type="presOf" srcId="{45A3A8E9-D8E0-4448-B8C0-00354DB8DDF0}" destId="{242178E4-F384-40A3-B4CD-8F9E343BF27F}" srcOrd="0" destOrd="0" presId="urn:microsoft.com/office/officeart/2011/layout/Picture Frame"/>
    <dgm:cxn modelId="{8E2179CA-708E-4319-B60A-DC22C1359C88}" srcId="{90048D59-2C6A-4106-A69E-539A119DC017}" destId="{07E205E1-3EF9-4766-AF4A-22E7447FDA35}" srcOrd="2" destOrd="0" parTransId="{B8868326-4C6C-46CE-9DAE-4C301DF50658}" sibTransId="{9A3721FF-FF00-46D0-A4C0-4F24CF16C096}"/>
    <dgm:cxn modelId="{77E06CAF-88F2-478E-8F85-8EF486AF26C0}" srcId="{90048D59-2C6A-4106-A69E-539A119DC017}" destId="{6004702D-033A-4B28-8A46-16A104A59F24}" srcOrd="1" destOrd="0" parTransId="{9F6BA03E-67CF-4998-8946-F7B64FF28984}" sibTransId="{FE1693E4-A11F-487E-8BAC-0BD5A34C4DDC}"/>
    <dgm:cxn modelId="{AA7C9A9B-FCF3-4B03-A3DD-E46067BD1BCE}" srcId="{90048D59-2C6A-4106-A69E-539A119DC017}" destId="{45A3A8E9-D8E0-4448-B8C0-00354DB8DDF0}" srcOrd="0" destOrd="0" parTransId="{0F1955E7-5E26-4D53-A821-12E8F9E22DF5}" sibTransId="{B58EA38C-B9BE-4F24-8A07-02F25C2CB1BC}"/>
    <dgm:cxn modelId="{00113D8A-CEF9-44CD-8D91-4C646FA58F80}" srcId="{90048D59-2C6A-4106-A69E-539A119DC017}" destId="{EC557B9A-EF90-4861-BDCF-678B3C65036E}" srcOrd="5" destOrd="0" parTransId="{2483D3B4-EC22-4EEE-8F2B-C7DFE040050B}" sibTransId="{5A33CD37-0B7F-4C11-8D2B-58A0B512D09A}"/>
    <dgm:cxn modelId="{768CC813-E357-4258-9758-23CB8544F83D}" type="presOf" srcId="{EC557B9A-EF90-4861-BDCF-678B3C65036E}" destId="{EA1FAF90-61A0-4997-BB5C-B8CBC6E9ACC6}" srcOrd="0" destOrd="0" presId="urn:microsoft.com/office/officeart/2011/layout/Picture Frame"/>
    <dgm:cxn modelId="{4394F20B-C34E-4104-95B9-4B4558E62726}" srcId="{90048D59-2C6A-4106-A69E-539A119DC017}" destId="{DB0E8ECB-59B1-4431-85E5-3B0879D5D1C8}" srcOrd="4" destOrd="0" parTransId="{43F899AC-EED5-4C99-BB9C-03577ED0FC08}" sibTransId="{80312A3B-3F42-42B5-8909-4A3D02B4D54C}"/>
    <dgm:cxn modelId="{6D331546-0A28-459A-A54C-8601FBE21E41}" type="presOf" srcId="{90048D59-2C6A-4106-A69E-539A119DC017}" destId="{73536D39-7BA3-45A3-B137-5480D807D680}" srcOrd="0" destOrd="0" presId="urn:microsoft.com/office/officeart/2011/layout/Picture Frame"/>
    <dgm:cxn modelId="{32BA938D-C994-4725-9C03-DDA5568495C5}" type="presParOf" srcId="{73536D39-7BA3-45A3-B137-5480D807D680}" destId="{502D1D77-42B4-452E-8AA9-B0C4C69B485B}" srcOrd="0" destOrd="0" presId="urn:microsoft.com/office/officeart/2011/layout/Picture Frame"/>
    <dgm:cxn modelId="{9F512985-4B14-4BEC-9C6F-601FC1401206}" type="presParOf" srcId="{502D1D77-42B4-452E-8AA9-B0C4C69B485B}" destId="{242178E4-F384-40A3-B4CD-8F9E343BF27F}" srcOrd="0" destOrd="0" presId="urn:microsoft.com/office/officeart/2011/layout/Picture Frame"/>
    <dgm:cxn modelId="{C8A6233B-B076-424F-AAF8-4B0F4205374D}" type="presParOf" srcId="{502D1D77-42B4-452E-8AA9-B0C4C69B485B}" destId="{AAD27B3C-F12E-43CB-9688-42805DCF47AD}" srcOrd="1" destOrd="0" presId="urn:microsoft.com/office/officeart/2011/layout/Picture Frame"/>
    <dgm:cxn modelId="{DB5DE8D3-52AD-491C-861E-90ECA65145DF}" type="presParOf" srcId="{502D1D77-42B4-452E-8AA9-B0C4C69B485B}" destId="{21ED27B6-447D-4F28-ACC2-1C49EB880963}" srcOrd="2" destOrd="0" presId="urn:microsoft.com/office/officeart/2011/layout/Picture Frame"/>
    <dgm:cxn modelId="{8472A4DB-2432-4A68-B9D7-C7B20DE9A631}" type="presParOf" srcId="{73536D39-7BA3-45A3-B137-5480D807D680}" destId="{AA3B7D35-7553-48D5-91A4-C7E2943397A4}" srcOrd="1" destOrd="0" presId="urn:microsoft.com/office/officeart/2011/layout/Picture Frame"/>
    <dgm:cxn modelId="{FD7B0F72-A9A1-423B-A177-9D78C8E117EE}" type="presParOf" srcId="{73536D39-7BA3-45A3-B137-5480D807D680}" destId="{A1B8A16F-954E-43AD-9FC6-830965E54E97}" srcOrd="2" destOrd="0" presId="urn:microsoft.com/office/officeart/2011/layout/Picture Frame"/>
    <dgm:cxn modelId="{560ED582-71A6-4014-8CD8-20B9D1FD3CA4}" type="presParOf" srcId="{A1B8A16F-954E-43AD-9FC6-830965E54E97}" destId="{3A574E35-140E-4641-A75C-F13AE3279A14}" srcOrd="0" destOrd="0" presId="urn:microsoft.com/office/officeart/2011/layout/Picture Frame"/>
    <dgm:cxn modelId="{30439F31-27B9-4136-BFEE-AB22D37A617C}" type="presParOf" srcId="{A1B8A16F-954E-43AD-9FC6-830965E54E97}" destId="{B0DC47E6-6BB6-48DD-A60F-01E32D550CBE}" srcOrd="1" destOrd="0" presId="urn:microsoft.com/office/officeart/2011/layout/Picture Frame"/>
    <dgm:cxn modelId="{93E2B09A-B77A-4A53-81EC-7098916DB9F8}" type="presParOf" srcId="{A1B8A16F-954E-43AD-9FC6-830965E54E97}" destId="{3712E5C6-B042-42F6-9D45-93F55C34C2BF}" srcOrd="2" destOrd="0" presId="urn:microsoft.com/office/officeart/2011/layout/Picture Frame"/>
    <dgm:cxn modelId="{EF7039E9-FCCB-421E-BE90-D247D92CD959}" type="presParOf" srcId="{73536D39-7BA3-45A3-B137-5480D807D680}" destId="{EDB82A56-3681-498B-B909-6939557DC357}" srcOrd="3" destOrd="0" presId="urn:microsoft.com/office/officeart/2011/layout/Picture Frame"/>
    <dgm:cxn modelId="{626F0808-17D7-423D-AA7D-6715CAAE1340}" type="presParOf" srcId="{73536D39-7BA3-45A3-B137-5480D807D680}" destId="{F9330527-0FD6-4154-B076-A36262FA5AB2}" srcOrd="4" destOrd="0" presId="urn:microsoft.com/office/officeart/2011/layout/Picture Frame"/>
    <dgm:cxn modelId="{9D7A93C0-D650-429C-92E1-32CB2E1120C0}" type="presParOf" srcId="{F9330527-0FD6-4154-B076-A36262FA5AB2}" destId="{DED520A4-AED1-4E44-894F-3F3C5C7756CF}" srcOrd="0" destOrd="0" presId="urn:microsoft.com/office/officeart/2011/layout/Picture Frame"/>
    <dgm:cxn modelId="{96868C8F-E8AA-4C86-AAA6-7A0D667F6B0E}" type="presParOf" srcId="{F9330527-0FD6-4154-B076-A36262FA5AB2}" destId="{D6C8A02E-C6D3-46D3-A191-EF0E33435D22}" srcOrd="1" destOrd="0" presId="urn:microsoft.com/office/officeart/2011/layout/Picture Frame"/>
    <dgm:cxn modelId="{5B7DAF8A-6B95-4D83-8318-AA49239FAC53}" type="presParOf" srcId="{F9330527-0FD6-4154-B076-A36262FA5AB2}" destId="{D91C62C2-356D-4012-BF57-446DCC40ACEC}" srcOrd="2" destOrd="0" presId="urn:microsoft.com/office/officeart/2011/layout/Picture Frame"/>
    <dgm:cxn modelId="{E63B0E88-F82E-4B72-A430-4505FB251031}" type="presParOf" srcId="{73536D39-7BA3-45A3-B137-5480D807D680}" destId="{F688644A-64E1-444E-96C9-F5B5BCDDC04C}" srcOrd="5" destOrd="0" presId="urn:microsoft.com/office/officeart/2011/layout/Picture Frame"/>
    <dgm:cxn modelId="{819DD1EF-6E20-4D37-8B43-85DC6419EB4B}" type="presParOf" srcId="{73536D39-7BA3-45A3-B137-5480D807D680}" destId="{4DE10FD0-C82A-4BBD-B979-DB7E6406CF9A}" srcOrd="6" destOrd="0" presId="urn:microsoft.com/office/officeart/2011/layout/Picture Frame"/>
    <dgm:cxn modelId="{B574DEE2-9059-4CC1-BA14-385EFF748044}" type="presParOf" srcId="{4DE10FD0-C82A-4BBD-B979-DB7E6406CF9A}" destId="{1D0F8417-948F-43ED-953A-14FB562979E4}" srcOrd="0" destOrd="0" presId="urn:microsoft.com/office/officeart/2011/layout/Picture Frame"/>
    <dgm:cxn modelId="{E9AAEFD4-4194-4FEE-BB3F-06D8EFCA2BC8}" type="presParOf" srcId="{4DE10FD0-C82A-4BBD-B979-DB7E6406CF9A}" destId="{249476B8-12D3-4878-BB5E-45C14E77906D}" srcOrd="1" destOrd="0" presId="urn:microsoft.com/office/officeart/2011/layout/Picture Frame"/>
    <dgm:cxn modelId="{5B9B495F-035A-4A57-83F5-0983F93E56A2}" type="presParOf" srcId="{4DE10FD0-C82A-4BBD-B979-DB7E6406CF9A}" destId="{6D73C546-1F68-4904-9BA0-03E2CBEB1D08}" srcOrd="2" destOrd="0" presId="urn:microsoft.com/office/officeart/2011/layout/Picture Frame"/>
    <dgm:cxn modelId="{A4E1FF0D-92A8-4B9A-9199-C21AC5C2B6F5}" type="presParOf" srcId="{73536D39-7BA3-45A3-B137-5480D807D680}" destId="{596E1005-957C-480A-B3FE-9E43ECADEB23}" srcOrd="7" destOrd="0" presId="urn:microsoft.com/office/officeart/2011/layout/Picture Frame"/>
    <dgm:cxn modelId="{961265AC-A426-46E9-968D-B33659BE66EA}" type="presParOf" srcId="{73536D39-7BA3-45A3-B137-5480D807D680}" destId="{616BE857-397E-4661-9A90-E8C011DBC873}" srcOrd="8" destOrd="0" presId="urn:microsoft.com/office/officeart/2011/layout/Picture Frame"/>
    <dgm:cxn modelId="{04424709-01B1-4845-8FCA-36E956FA64A6}" type="presParOf" srcId="{616BE857-397E-4661-9A90-E8C011DBC873}" destId="{528B4A04-A004-4100-8CC1-9E77599B9C25}" srcOrd="0" destOrd="0" presId="urn:microsoft.com/office/officeart/2011/layout/Picture Frame"/>
    <dgm:cxn modelId="{8ACA66A3-A292-4EA6-BFA4-BF0B5859E5F9}" type="presParOf" srcId="{616BE857-397E-4661-9A90-E8C011DBC873}" destId="{36DED1AE-22F0-4E69-9E0B-596F2B5EC1B3}" srcOrd="1" destOrd="0" presId="urn:microsoft.com/office/officeart/2011/layout/Picture Frame"/>
    <dgm:cxn modelId="{E37C3883-9202-4987-AA57-8F5BA509E59E}" type="presParOf" srcId="{616BE857-397E-4661-9A90-E8C011DBC873}" destId="{B123D1D2-A3F7-4FB5-B243-3841ABDB4DAD}" srcOrd="2" destOrd="0" presId="urn:microsoft.com/office/officeart/2011/layout/Picture Frame"/>
    <dgm:cxn modelId="{F087DEE2-3404-4DCA-843D-2E641B9D537B}" type="presParOf" srcId="{73536D39-7BA3-45A3-B137-5480D807D680}" destId="{2E8C9393-B22D-4877-9892-0892BAB821B4}" srcOrd="9" destOrd="0" presId="urn:microsoft.com/office/officeart/2011/layout/Picture Frame"/>
    <dgm:cxn modelId="{2A00ECA8-0C33-4701-A48A-E0A4A57E5C45}" type="presParOf" srcId="{73536D39-7BA3-45A3-B137-5480D807D680}" destId="{94400B08-EE2B-4A66-8161-309316975495}" srcOrd="10" destOrd="0" presId="urn:microsoft.com/office/officeart/2011/layout/Picture Frame"/>
    <dgm:cxn modelId="{7D512BDE-B211-4B0C-88BE-D21C18057C32}" type="presParOf" srcId="{94400B08-EE2B-4A66-8161-309316975495}" destId="{EA1FAF90-61A0-4997-BB5C-B8CBC6E9ACC6}" srcOrd="0" destOrd="0" presId="urn:microsoft.com/office/officeart/2011/layout/Picture Frame"/>
    <dgm:cxn modelId="{705C26C8-3FDF-4B0A-97D3-D9A6CAEA88CE}" type="presParOf" srcId="{94400B08-EE2B-4A66-8161-309316975495}" destId="{AAB48658-19C5-4FF7-828E-91B934A9DF65}" srcOrd="1" destOrd="0" presId="urn:microsoft.com/office/officeart/2011/layout/Picture Frame"/>
    <dgm:cxn modelId="{6E48022E-871A-4DDC-B26D-F51530A1BCD2}" type="presParOf" srcId="{94400B08-EE2B-4A66-8161-309316975495}" destId="{AFE28C97-9A5A-46DF-9180-7952F1D1C724}" srcOrd="2" destOrd="0" presId="urn:microsoft.com/office/officeart/2011/layout/Picture Fram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73C546-1F68-4904-9BA0-03E2CBEB1D08}">
      <dsp:nvSpPr>
        <dsp:cNvPr id="0" name=""/>
        <dsp:cNvSpPr/>
      </dsp:nvSpPr>
      <dsp:spPr>
        <a:xfrm>
          <a:off x="926080" y="2154317"/>
          <a:ext cx="2524645" cy="1558449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1C62C2-356D-4012-BF57-446DCC40ACEC}">
      <dsp:nvSpPr>
        <dsp:cNvPr id="0" name=""/>
        <dsp:cNvSpPr/>
      </dsp:nvSpPr>
      <dsp:spPr>
        <a:xfrm>
          <a:off x="7306985" y="99087"/>
          <a:ext cx="2524645" cy="1558449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12E5C6-B042-42F6-9D45-93F55C34C2BF}">
      <dsp:nvSpPr>
        <dsp:cNvPr id="0" name=""/>
        <dsp:cNvSpPr/>
      </dsp:nvSpPr>
      <dsp:spPr>
        <a:xfrm>
          <a:off x="4118275" y="99087"/>
          <a:ext cx="2524645" cy="1558449"/>
        </a:xfrm>
        <a:prstGeom prst="rect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23D1D2-A3F7-4FB5-B243-3841ABDB4DAD}">
      <dsp:nvSpPr>
        <dsp:cNvPr id="0" name=""/>
        <dsp:cNvSpPr/>
      </dsp:nvSpPr>
      <dsp:spPr>
        <a:xfrm>
          <a:off x="4118275" y="2193917"/>
          <a:ext cx="2524645" cy="1558449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ED27B6-447D-4F28-ACC2-1C49EB880963}">
      <dsp:nvSpPr>
        <dsp:cNvPr id="0" name=""/>
        <dsp:cNvSpPr/>
      </dsp:nvSpPr>
      <dsp:spPr>
        <a:xfrm>
          <a:off x="929564" y="99087"/>
          <a:ext cx="2524645" cy="1558449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2178E4-F384-40A3-B4CD-8F9E343BF27F}">
      <dsp:nvSpPr>
        <dsp:cNvPr id="0" name=""/>
        <dsp:cNvSpPr/>
      </dsp:nvSpPr>
      <dsp:spPr>
        <a:xfrm>
          <a:off x="733394" y="1648423"/>
          <a:ext cx="2519475" cy="266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0" rIns="49530" bIns="0" numCol="1" spcCol="1270" anchor="b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动感单车</a:t>
          </a:r>
          <a:endParaRPr lang="zh-CN" sz="13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733394" y="1648423"/>
        <a:ext cx="2519475" cy="266668"/>
      </dsp:txXfrm>
    </dsp:sp>
    <dsp:sp modelId="{AFE28C97-9A5A-46DF-9180-7952F1D1C724}">
      <dsp:nvSpPr>
        <dsp:cNvPr id="0" name=""/>
        <dsp:cNvSpPr/>
      </dsp:nvSpPr>
      <dsp:spPr>
        <a:xfrm>
          <a:off x="7306985" y="2193917"/>
          <a:ext cx="2524645" cy="1558449"/>
        </a:xfrm>
        <a:prstGeom prst="rect">
          <a:avLst/>
        </a:prstGeom>
        <a:blipFill rotWithShape="1">
          <a:blip xmlns:r="http://schemas.openxmlformats.org/officeDocument/2006/relationships" r:embed="rId6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D27B3C-F12E-43CB-9688-42805DCF47AD}">
      <dsp:nvSpPr>
        <dsp:cNvPr id="0" name=""/>
        <dsp:cNvSpPr/>
      </dsp:nvSpPr>
      <dsp:spPr>
        <a:xfrm>
          <a:off x="733394" y="300319"/>
          <a:ext cx="2523828" cy="1621516"/>
        </a:xfrm>
        <a:prstGeom prst="rect">
          <a:avLst/>
        </a:prstGeom>
        <a:noFill/>
        <a:ln w="12700" cap="flat" cmpd="sng" algn="ctr">
          <a:solidFill>
            <a:srgbClr val="EA42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574E35-140E-4641-A75C-F13AE3279A14}">
      <dsp:nvSpPr>
        <dsp:cNvPr id="0" name=""/>
        <dsp:cNvSpPr/>
      </dsp:nvSpPr>
      <dsp:spPr>
        <a:xfrm>
          <a:off x="3922104" y="1648423"/>
          <a:ext cx="2519475" cy="266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0" rIns="49530" bIns="0" numCol="1" spcCol="1270" anchor="b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跑步机</a:t>
          </a:r>
          <a:endParaRPr lang="zh-CN" sz="13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922104" y="1648423"/>
        <a:ext cx="2519475" cy="266668"/>
      </dsp:txXfrm>
    </dsp:sp>
    <dsp:sp modelId="{B0DC47E6-6BB6-48DD-A60F-01E32D550CBE}">
      <dsp:nvSpPr>
        <dsp:cNvPr id="0" name=""/>
        <dsp:cNvSpPr/>
      </dsp:nvSpPr>
      <dsp:spPr>
        <a:xfrm>
          <a:off x="3922104" y="300319"/>
          <a:ext cx="2523828" cy="1621516"/>
        </a:xfrm>
        <a:prstGeom prst="rect">
          <a:avLst/>
        </a:prstGeom>
        <a:noFill/>
        <a:ln w="12700" cap="flat" cmpd="sng" algn="ctr">
          <a:solidFill>
            <a:srgbClr val="EA42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D520A4-AED1-4E44-894F-3F3C5C7756CF}">
      <dsp:nvSpPr>
        <dsp:cNvPr id="0" name=""/>
        <dsp:cNvSpPr/>
      </dsp:nvSpPr>
      <dsp:spPr>
        <a:xfrm>
          <a:off x="7110814" y="1648423"/>
          <a:ext cx="2519475" cy="266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0" rIns="49530" bIns="0" numCol="1" spcCol="1270" anchor="b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300" kern="1200" baseline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踏步机</a:t>
          </a:r>
          <a:endParaRPr lang="zh-CN" sz="13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7110814" y="1648423"/>
        <a:ext cx="2519475" cy="266668"/>
      </dsp:txXfrm>
    </dsp:sp>
    <dsp:sp modelId="{D6C8A02E-C6D3-46D3-A191-EF0E33435D22}">
      <dsp:nvSpPr>
        <dsp:cNvPr id="0" name=""/>
        <dsp:cNvSpPr/>
      </dsp:nvSpPr>
      <dsp:spPr>
        <a:xfrm>
          <a:off x="7110814" y="300319"/>
          <a:ext cx="2523828" cy="1621516"/>
        </a:xfrm>
        <a:prstGeom prst="rect">
          <a:avLst/>
        </a:prstGeom>
        <a:noFill/>
        <a:ln w="12700" cap="flat" cmpd="sng" algn="ctr">
          <a:solidFill>
            <a:srgbClr val="EA42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0F8417-948F-43ED-953A-14FB562979E4}">
      <dsp:nvSpPr>
        <dsp:cNvPr id="0" name=""/>
        <dsp:cNvSpPr/>
      </dsp:nvSpPr>
      <dsp:spPr>
        <a:xfrm>
          <a:off x="733394" y="3743253"/>
          <a:ext cx="2519475" cy="266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0" rIns="49530" bIns="0" numCol="1" spcCol="1270" anchor="b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300" kern="1200" baseline="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哑铃</a:t>
          </a:r>
          <a:endParaRPr lang="zh-CN" sz="13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733394" y="3743253"/>
        <a:ext cx="2519475" cy="266668"/>
      </dsp:txXfrm>
    </dsp:sp>
    <dsp:sp modelId="{249476B8-12D3-4878-BB5E-45C14E77906D}">
      <dsp:nvSpPr>
        <dsp:cNvPr id="0" name=""/>
        <dsp:cNvSpPr/>
      </dsp:nvSpPr>
      <dsp:spPr>
        <a:xfrm>
          <a:off x="733394" y="2395148"/>
          <a:ext cx="2523828" cy="1621516"/>
        </a:xfrm>
        <a:prstGeom prst="rect">
          <a:avLst/>
        </a:prstGeom>
        <a:noFill/>
        <a:ln w="12700" cap="flat" cmpd="sng" algn="ctr">
          <a:solidFill>
            <a:srgbClr val="EA42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8B4A04-A004-4100-8CC1-9E77599B9C25}">
      <dsp:nvSpPr>
        <dsp:cNvPr id="0" name=""/>
        <dsp:cNvSpPr/>
      </dsp:nvSpPr>
      <dsp:spPr>
        <a:xfrm>
          <a:off x="3922104" y="3743253"/>
          <a:ext cx="2519475" cy="266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0" rIns="49530" bIns="0" numCol="1" spcCol="1270" anchor="b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1300" kern="1200" baseline="0" smtClean="0">
              <a:latin typeface="微软雅黑" panose="020B0503020204020204" pitchFamily="34" charset="-122"/>
              <a:ea typeface="微软雅黑" panose="020B0503020204020204" pitchFamily="34" charset="-122"/>
            </a:rPr>
            <a:t>划船器</a:t>
          </a:r>
          <a:endParaRPr lang="zh-CN" sz="1300" kern="120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922104" y="3743253"/>
        <a:ext cx="2519475" cy="266668"/>
      </dsp:txXfrm>
    </dsp:sp>
    <dsp:sp modelId="{36DED1AE-22F0-4E69-9E0B-596F2B5EC1B3}">
      <dsp:nvSpPr>
        <dsp:cNvPr id="0" name=""/>
        <dsp:cNvSpPr/>
      </dsp:nvSpPr>
      <dsp:spPr>
        <a:xfrm>
          <a:off x="3922104" y="2395148"/>
          <a:ext cx="2523828" cy="1621516"/>
        </a:xfrm>
        <a:prstGeom prst="rect">
          <a:avLst/>
        </a:prstGeom>
        <a:noFill/>
        <a:ln w="12700" cap="flat" cmpd="sng" algn="ctr">
          <a:solidFill>
            <a:srgbClr val="EA42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1FAF90-61A0-4997-BB5C-B8CBC6E9ACC6}">
      <dsp:nvSpPr>
        <dsp:cNvPr id="0" name=""/>
        <dsp:cNvSpPr/>
      </dsp:nvSpPr>
      <dsp:spPr>
        <a:xfrm>
          <a:off x="7110814" y="3743253"/>
          <a:ext cx="2519475" cy="2666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0" rIns="49530" bIns="0" numCol="1" spcCol="1270" anchor="b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30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握力器</a:t>
          </a:r>
          <a:endParaRPr lang="zh-CN" sz="13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7110814" y="3743253"/>
        <a:ext cx="2519475" cy="266668"/>
      </dsp:txXfrm>
    </dsp:sp>
    <dsp:sp modelId="{AAB48658-19C5-4FF7-828E-91B934A9DF65}">
      <dsp:nvSpPr>
        <dsp:cNvPr id="0" name=""/>
        <dsp:cNvSpPr/>
      </dsp:nvSpPr>
      <dsp:spPr>
        <a:xfrm>
          <a:off x="7110814" y="2395148"/>
          <a:ext cx="2523828" cy="1621516"/>
        </a:xfrm>
        <a:prstGeom prst="rect">
          <a:avLst/>
        </a:prstGeom>
        <a:noFill/>
        <a:ln w="12700" cap="flat" cmpd="sng" algn="ctr">
          <a:solidFill>
            <a:srgbClr val="EA42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Picture Frame">
  <dgm:title val="图片框"/>
  <dgm:desc val="用于在偏置框中显示图片和对应的级别 1 文本。仅非常适合于级别 1 文本。"/>
  <dgm:catLst>
    <dgm:cat type="picture" pri="6500"/>
    <dgm:cat type="officeonline" pri="10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4927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Text" refType="w" fact="0"/>
              <dgm:constr type="t" for="ch" forName="ParentText" refType="h" fact="0.85"/>
              <dgm:constr type="w" for="ch" forName="ParentText" refType="w" fact="0.926"/>
              <dgm:constr type="h" for="ch" forName="ParentText" refType="h" fact="0.1463"/>
              <dgm:constr type="l" for="ch" forName="Accent1" refType="w" fact="0"/>
              <dgm:constr type="t" for="ch" forName="Accent1" refType="h" fact="0.1104"/>
              <dgm:constr type="w" for="ch" forName="Accent1" refType="w" fact="0.9276"/>
              <dgm:constr type="h" for="ch" forName="Accent1" refType="h" fact="0.8896"/>
              <dgm:constr type="l" for="ch" forName="Image" refType="w" fact="0.0721"/>
              <dgm:constr type="t" for="ch" forName="Image" refType="h" fact="0"/>
              <dgm:constr type="w" for="ch" forName="Image" refType="w" fact="0.9279"/>
              <dgm:constr type="h" for="ch" forName="Image" refType="h" fact="0.855"/>
            </dgm:constrLst>
          </dgm:if>
          <dgm:else name="Name6">
            <dgm:constrLst>
              <dgm:constr type="l" for="ch" forName="ParentText" refType="w" fact="0.0837"/>
              <dgm:constr type="t" for="ch" forName="ParentText" refType="h" fact="0.84"/>
              <dgm:constr type="w" for="ch" forName="ParentText" refType="w" fact="0.9163"/>
              <dgm:constr type="h" for="ch" forName="ParentText" refType="h" fact="0.1463"/>
              <dgm:constr type="l" for="ch" forName="Accent1" refType="w" fact="0.0724"/>
              <dgm:constr type="t" for="ch" forName="Accent1" refType="h" fact="0.1104"/>
              <dgm:constr type="w" for="ch" forName="Accent1" refType="w" fact="0.9276"/>
              <dgm:constr type="h" for="ch" forName="Accent1" refType="h" fact="0.8896"/>
              <dgm:constr type="l" for="ch" forName="Image" refType="w" fact="0"/>
              <dgm:constr type="t" for="ch" forName="Image" refType="h" fact="0"/>
              <dgm:constr type="w" for="ch" forName="Image" refType="w" fact="0.9279"/>
              <dgm:constr type="h" for="ch" forName="Image" refType="h" fact="0.855"/>
            </dgm:constrLst>
          </dgm:else>
        </dgm:choos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l"/>
            <dgm:param type="txAnchorVert" val="b"/>
            <dgm:param type="txAnchorVertCh" val="b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Accent1" styleLbl="parChTrans1D1">
          <dgm:alg type="sp"/>
          <dgm:shape xmlns:r="http://schemas.openxmlformats.org/officeDocument/2006/relationships" type="rect" r:blip="" zOrderOff="10">
            <dgm:adjLst/>
          </dgm:shape>
          <dgm:presOf/>
        </dgm:layoutNode>
        <dgm:layoutNode name="Image" styleLbl="alignImgPlace1">
          <dgm:alg type="sp"/>
          <dgm:shape xmlns:r="http://schemas.openxmlformats.org/officeDocument/2006/relationships" type="rect" r:blip="" zOrderOff="-15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043CA9AF-9A8F-4685-9725-203678D37315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5DEE2795-05C1-4BBC-A3DC-FF90473D25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98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9883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6565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2120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629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629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629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629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6295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50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EE2795-05C1-4BBC-A3DC-FF90473D250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50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512" y="4465062"/>
            <a:ext cx="9142810" cy="1194927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511" y="3830765"/>
            <a:ext cx="9142810" cy="618666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908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79" y="4368173"/>
            <a:ext cx="10514231" cy="819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679" y="987656"/>
            <a:ext cx="10514231" cy="338051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680" y="5187717"/>
            <a:ext cx="10512643" cy="682630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216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79" y="365210"/>
            <a:ext cx="10514231" cy="3535162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680" y="4490438"/>
            <a:ext cx="10512643" cy="1502174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5358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024" y="365210"/>
            <a:ext cx="9301541" cy="2993597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422" y="3366337"/>
            <a:ext cx="8751159" cy="5490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091" y="4502772"/>
            <a:ext cx="10511056" cy="148984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110899" y="787006"/>
            <a:ext cx="609521" cy="584911"/>
          </a:xfrm>
          <a:prstGeom prst="rect">
            <a:avLst/>
          </a:prstGeom>
        </p:spPr>
        <p:txBody>
          <a:bodyPr vert="horz" lIns="91438" tIns="45719" rIns="91438" bIns="45719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6453" y="2743835"/>
            <a:ext cx="609521" cy="584911"/>
          </a:xfrm>
          <a:prstGeom prst="rect">
            <a:avLst/>
          </a:prstGeom>
        </p:spPr>
        <p:txBody>
          <a:bodyPr vert="horz" lIns="91438" tIns="45719" rIns="91438" bIns="45719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067342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79" y="2327508"/>
            <a:ext cx="10514231" cy="2512416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680" y="4851705"/>
            <a:ext cx="10512643" cy="1140908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2015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091" y="365211"/>
            <a:ext cx="10514231" cy="132587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107" y="1886387"/>
            <a:ext cx="2946483" cy="57639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623" y="2572345"/>
            <a:ext cx="2926970" cy="359017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400" y="1886387"/>
            <a:ext cx="2935859" cy="576396"/>
          </a:xfrm>
        </p:spPr>
        <p:txBody>
          <a:bodyPr vert="horz" lIns="121917" tIns="60958" rIns="121917" bIns="60958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6846" y="2572345"/>
            <a:ext cx="2946411" cy="359017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8019" y="1886387"/>
            <a:ext cx="2931732" cy="576396"/>
          </a:xfrm>
        </p:spPr>
        <p:txBody>
          <a:bodyPr vert="horz" lIns="121917" tIns="60958" rIns="121917" bIns="60958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8019" y="2572345"/>
            <a:ext cx="2931732" cy="359017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7875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091" y="365211"/>
            <a:ext cx="10514231" cy="132587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1912" y="4298498"/>
            <a:ext cx="2939668" cy="57639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1912" y="2256876"/>
            <a:ext cx="2939668" cy="152435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1912" y="4874895"/>
            <a:ext cx="2939668" cy="659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403" y="4298498"/>
            <a:ext cx="2930144" cy="57639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401" y="2256876"/>
            <a:ext cx="2930144" cy="152435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051" y="4874894"/>
            <a:ext cx="2934025" cy="659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3309" y="4298498"/>
            <a:ext cx="2931732" cy="57639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3307" y="2256876"/>
            <a:ext cx="2931732" cy="152435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3182" y="4874891"/>
            <a:ext cx="2935615" cy="659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3735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3410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3766" y="365209"/>
            <a:ext cx="2628558" cy="581318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093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035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423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421" y="4465062"/>
            <a:ext cx="9142810" cy="1194927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421" y="3830765"/>
            <a:ext cx="9142810" cy="617966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321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9854" y="1826047"/>
            <a:ext cx="5024562" cy="435234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017" y="1826047"/>
            <a:ext cx="5033305" cy="435234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2371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79" y="365211"/>
            <a:ext cx="10514231" cy="132587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854" y="1681552"/>
            <a:ext cx="5024562" cy="824103"/>
          </a:xfrm>
        </p:spPr>
        <p:txBody>
          <a:bodyPr anchor="b">
            <a:normAutofit/>
          </a:bodyPr>
          <a:lstStyle>
            <a:lvl1pPr marL="0" indent="0">
              <a:buNone/>
              <a:defRPr sz="27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854" y="2505655"/>
            <a:ext cx="5024562" cy="3685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019" y="1681552"/>
            <a:ext cx="5034893" cy="824103"/>
          </a:xfrm>
        </p:spPr>
        <p:txBody>
          <a:bodyPr vert="horz" lIns="121917" tIns="60958" rIns="121917" bIns="60958" rtlCol="0" anchor="b">
            <a:normAutofit/>
          </a:bodyPr>
          <a:lstStyle>
            <a:lvl1pPr>
              <a:buNone/>
              <a:defRPr lang="en-US" sz="27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019" y="2505655"/>
            <a:ext cx="5034893" cy="3685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920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453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7674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2513" y="987656"/>
            <a:ext cx="6171397" cy="487475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856" y="2057877"/>
            <a:ext cx="3651550" cy="3812471"/>
          </a:xfrm>
        </p:spPr>
        <p:txBody>
          <a:bodyPr>
            <a:normAutofit/>
          </a:bodyPr>
          <a:lstStyle>
            <a:lvl1pPr marL="0" indent="0">
              <a:buNone/>
              <a:defRPr sz="19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147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2513" y="987656"/>
            <a:ext cx="6171397" cy="487475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856" y="2057877"/>
            <a:ext cx="3651550" cy="3812471"/>
          </a:xfrm>
        </p:spPr>
        <p:txBody>
          <a:bodyPr>
            <a:normAutofit/>
          </a:bodyPr>
          <a:lstStyle>
            <a:lvl1pPr marL="0" indent="0">
              <a:buNone/>
              <a:defRPr sz="19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591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091" y="365211"/>
            <a:ext cx="10514231" cy="132587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854" y="1826047"/>
            <a:ext cx="10232468" cy="4352346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091" y="6357824"/>
            <a:ext cx="2742843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30820CF-B880-4189-942D-D702A7CBA730}" type="datetimeFigureOut">
              <a:rPr lang="zh-CN" altLang="en-US" smtClean="0"/>
              <a:t>2015/7/10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075" y="6357824"/>
            <a:ext cx="4114264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9479" y="6357824"/>
            <a:ext cx="2742843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97544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  <p:sldLayoutId id="2147483894" r:id="rId12"/>
    <p:sldLayoutId id="2147483895" r:id="rId13"/>
    <p:sldLayoutId id="2147483896" r:id="rId14"/>
    <p:sldLayoutId id="2147483897" r:id="rId15"/>
    <p:sldLayoutId id="2147483898" r:id="rId16"/>
    <p:sldLayoutId id="2147483899" r:id="rId17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59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7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42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176464"/>
            <a:ext cx="12190413" cy="2709714"/>
          </a:xfrm>
          <a:prstGeom prst="rect">
            <a:avLst/>
          </a:prstGeom>
          <a:solidFill>
            <a:srgbClr val="404040"/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spcCol="0"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178882" y="1917626"/>
            <a:ext cx="5400600" cy="1008829"/>
          </a:xfrm>
        </p:spPr>
        <p:txBody>
          <a:bodyPr>
            <a:noAutofit/>
          </a:bodyPr>
          <a:lstStyle/>
          <a:p>
            <a:pPr algn="ctr"/>
            <a:r>
              <a:rPr lang="en-US" altLang="zh-CN" sz="7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RUNRUNFAST</a:t>
            </a:r>
            <a:endParaRPr lang="zh-CN" altLang="en-US" sz="7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747768" y="1197546"/>
            <a:ext cx="6550859" cy="618666"/>
          </a:xfrm>
        </p:spPr>
        <p:txBody>
          <a:bodyPr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燃速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智能健身产品及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互联网</a:t>
            </a:r>
            <a:r>
              <a:rPr lang="zh-CN" altLang="en-US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服务商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48793" y="4904566"/>
            <a:ext cx="6092825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演讲人  王伟志 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深圳市傅里叶科技有限公司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2422798" y="849388"/>
            <a:ext cx="72008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422798" y="2997746"/>
            <a:ext cx="72008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98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折角形 7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标题 1"/>
          <p:cNvSpPr txBox="1">
            <a:spLocks/>
          </p:cNvSpPr>
          <p:nvPr/>
        </p:nvSpPr>
        <p:spPr>
          <a:xfrm>
            <a:off x="261495" y="12781"/>
            <a:ext cx="10514231" cy="132587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功能四 云端存储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3" name="Picture 3" descr="C:\Users\grace\Desktop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568" y="405458"/>
            <a:ext cx="7465861" cy="3484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组合 9"/>
          <p:cNvGrpSpPr/>
          <p:nvPr/>
        </p:nvGrpSpPr>
        <p:grpSpPr>
          <a:xfrm>
            <a:off x="694606" y="4289315"/>
            <a:ext cx="3454928" cy="1876783"/>
            <a:chOff x="8328453" y="2049680"/>
            <a:chExt cx="3454928" cy="1876783"/>
          </a:xfrm>
        </p:grpSpPr>
        <p:sp>
          <p:nvSpPr>
            <p:cNvPr id="13" name="标题 1"/>
            <p:cNvSpPr txBox="1">
              <a:spLocks/>
            </p:cNvSpPr>
            <p:nvPr/>
          </p:nvSpPr>
          <p:spPr>
            <a:xfrm>
              <a:off x="8328931" y="2049680"/>
              <a:ext cx="3454450" cy="187678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Autofit/>
            </a:bodyPr>
            <a:lstStyle>
              <a:lvl1pPr algn="l" defTabSz="914377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900" b="0" kern="1200">
                  <a:gradFill flip="none" rotWithShape="1">
                    <a:gsLst>
                      <a:gs pos="28000">
                        <a:schemeClr val="tx1">
                          <a:lumMod val="93000"/>
                        </a:schemeClr>
                      </a:gs>
                      <a:gs pos="0">
                        <a:schemeClr val="bg1">
                          <a:lumMod val="25000"/>
                          <a:lumOff val="75000"/>
                        </a:schemeClr>
                      </a:gs>
                      <a:gs pos="100000">
                        <a:schemeClr val="tx2">
                          <a:lumMod val="0"/>
                          <a:lumOff val="100000"/>
                        </a:schemeClr>
                      </a:gs>
                    </a:gsLst>
                    <a:lin ang="4800000" scaled="0"/>
                    <a:tileRect/>
                  </a:gra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</a:t>
              </a:r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贴心地记录下每天的运动数据，让你可以随时随地查看和分享。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 rot="10800000">
              <a:off x="8328453" y="2412662"/>
              <a:ext cx="3285194" cy="0"/>
            </a:xfrm>
            <a:prstGeom prst="line">
              <a:avLst/>
            </a:prstGeom>
            <a:ln w="22225">
              <a:solidFill>
                <a:srgbClr val="EA424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5519142" y="3258694"/>
            <a:ext cx="6199945" cy="3051420"/>
            <a:chOff x="5629926" y="3258694"/>
            <a:chExt cx="6199945" cy="3051420"/>
          </a:xfrm>
        </p:grpSpPr>
        <p:pic>
          <p:nvPicPr>
            <p:cNvPr id="5124" name="Picture 4" descr="C:\Users\grace\Desktop\历史记录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9926" y="3258694"/>
              <a:ext cx="4439392" cy="23237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1350" y="3984514"/>
              <a:ext cx="4438521" cy="2325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070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折角形 7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标题 1"/>
          <p:cNvSpPr txBox="1">
            <a:spLocks/>
          </p:cNvSpPr>
          <p:nvPr/>
        </p:nvSpPr>
        <p:spPr>
          <a:xfrm>
            <a:off x="2134766" y="13572"/>
            <a:ext cx="7632848" cy="132587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000" b="1" dirty="0" err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RunRunFast</a:t>
            </a:r>
            <a:r>
              <a:rPr lang="en-US" altLang="zh-CN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强大的兼容性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2190950" y="4882427"/>
            <a:ext cx="2608112" cy="720080"/>
          </a:xfrm>
          <a:custGeom>
            <a:avLst/>
            <a:gdLst>
              <a:gd name="connsiteX0" fmla="*/ 3505200 w 3505200"/>
              <a:gd name="connsiteY0" fmla="*/ 0 h 1536700"/>
              <a:gd name="connsiteX1" fmla="*/ 2705100 w 3505200"/>
              <a:gd name="connsiteY1" fmla="*/ 1524000 h 1536700"/>
              <a:gd name="connsiteX2" fmla="*/ 0 w 3505200"/>
              <a:gd name="connsiteY2" fmla="*/ 1536700 h 153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05200" h="1536700">
                <a:moveTo>
                  <a:pt x="3505200" y="0"/>
                </a:moveTo>
                <a:lnTo>
                  <a:pt x="2705100" y="1524000"/>
                </a:lnTo>
                <a:lnTo>
                  <a:pt x="0" y="1536700"/>
                </a:lnTo>
              </a:path>
            </a:pathLst>
          </a:custGeom>
          <a:noFill/>
          <a:ln w="25400">
            <a:solidFill>
              <a:schemeClr val="tx1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5657108" y="3035917"/>
            <a:ext cx="1062607" cy="768253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" name="矩形 4"/>
          <p:cNvSpPr/>
          <p:nvPr/>
        </p:nvSpPr>
        <p:spPr>
          <a:xfrm>
            <a:off x="9191550" y="5241680"/>
            <a:ext cx="1261884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223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虚拟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现实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头盔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3108106" y="1668366"/>
            <a:ext cx="5867420" cy="4271608"/>
            <a:chOff x="3180114" y="1750474"/>
            <a:chExt cx="5867420" cy="4271608"/>
          </a:xfrm>
        </p:grpSpPr>
        <p:pic>
          <p:nvPicPr>
            <p:cNvPr id="6146" name="Picture 2" descr="C:\Users\grace\Desktop\页面设计资料\新渲染图\7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80114" y="2019821"/>
              <a:ext cx="5867420" cy="38314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椭圆 6"/>
            <p:cNvSpPr/>
            <p:nvPr/>
          </p:nvSpPr>
          <p:spPr>
            <a:xfrm>
              <a:off x="4060066" y="1750474"/>
              <a:ext cx="4339396" cy="4271608"/>
            </a:xfrm>
            <a:prstGeom prst="ellipse">
              <a:avLst/>
            </a:prstGeom>
            <a:noFill/>
            <a:ln w="38100">
              <a:solidFill>
                <a:srgbClr val="EA42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任意多边形 30"/>
          <p:cNvSpPr/>
          <p:nvPr/>
        </p:nvSpPr>
        <p:spPr>
          <a:xfrm rot="10800000">
            <a:off x="7535366" y="2061641"/>
            <a:ext cx="2472680" cy="648072"/>
          </a:xfrm>
          <a:custGeom>
            <a:avLst/>
            <a:gdLst>
              <a:gd name="connsiteX0" fmla="*/ 3505200 w 3505200"/>
              <a:gd name="connsiteY0" fmla="*/ 0 h 1536700"/>
              <a:gd name="connsiteX1" fmla="*/ 2705100 w 3505200"/>
              <a:gd name="connsiteY1" fmla="*/ 1524000 h 1536700"/>
              <a:gd name="connsiteX2" fmla="*/ 0 w 3505200"/>
              <a:gd name="connsiteY2" fmla="*/ 1536700 h 153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05200" h="1536700">
                <a:moveTo>
                  <a:pt x="3505200" y="0"/>
                </a:moveTo>
                <a:lnTo>
                  <a:pt x="2705100" y="1524000"/>
                </a:lnTo>
                <a:lnTo>
                  <a:pt x="0" y="1536700"/>
                </a:lnTo>
              </a:path>
            </a:pathLst>
          </a:custGeom>
          <a:noFill/>
          <a:ln w="25400">
            <a:solidFill>
              <a:schemeClr val="tx1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2145996" y="2006242"/>
            <a:ext cx="2653066" cy="576064"/>
            <a:chOff x="2134766" y="2637706"/>
            <a:chExt cx="2464096" cy="576064"/>
          </a:xfrm>
        </p:grpSpPr>
        <p:cxnSp>
          <p:nvCxnSpPr>
            <p:cNvPr id="25" name="直接连接符 24"/>
            <p:cNvCxnSpPr/>
            <p:nvPr/>
          </p:nvCxnSpPr>
          <p:spPr>
            <a:xfrm>
              <a:off x="3790950" y="2637706"/>
              <a:ext cx="807912" cy="576064"/>
            </a:xfrm>
            <a:prstGeom prst="line">
              <a:avLst/>
            </a:prstGeom>
            <a:ln w="2984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flipH="1">
              <a:off x="2134766" y="2637706"/>
              <a:ext cx="1656184" cy="0"/>
            </a:xfrm>
            <a:prstGeom prst="line">
              <a:avLst/>
            </a:prstGeom>
            <a:ln w="29845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38"/>
          <p:cNvGrpSpPr/>
          <p:nvPr/>
        </p:nvGrpSpPr>
        <p:grpSpPr>
          <a:xfrm rot="10800000">
            <a:off x="7535367" y="4869954"/>
            <a:ext cx="2757877" cy="720080"/>
            <a:chOff x="2134766" y="2637706"/>
            <a:chExt cx="2332284" cy="720080"/>
          </a:xfrm>
        </p:grpSpPr>
        <p:cxnSp>
          <p:nvCxnSpPr>
            <p:cNvPr id="40" name="直接连接符 39"/>
            <p:cNvCxnSpPr/>
            <p:nvPr/>
          </p:nvCxnSpPr>
          <p:spPr>
            <a:xfrm rot="10800000" flipH="1" flipV="1">
              <a:off x="3790949" y="2637706"/>
              <a:ext cx="676101" cy="720080"/>
            </a:xfrm>
            <a:prstGeom prst="line">
              <a:avLst/>
            </a:prstGeom>
            <a:ln w="2984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H="1">
              <a:off x="2134766" y="2637706"/>
              <a:ext cx="1656184" cy="0"/>
            </a:xfrm>
            <a:prstGeom prst="line">
              <a:avLst/>
            </a:prstGeom>
            <a:ln w="29845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矩形 41"/>
          <p:cNvSpPr/>
          <p:nvPr/>
        </p:nvSpPr>
        <p:spPr>
          <a:xfrm>
            <a:off x="2190950" y="1637841"/>
            <a:ext cx="902811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223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智能手机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9191550" y="1721586"/>
            <a:ext cx="902811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223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平板电脑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2190950" y="5265292"/>
            <a:ext cx="1082348" cy="2862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22300">
              <a:lnSpc>
                <a:spcPct val="90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互联网电视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147" name="Picture 3" descr="C:\Users\grace\Desktop\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4" y="1413570"/>
            <a:ext cx="1418268" cy="1075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C:\Users\grace\Desktop\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9662" y="1548404"/>
            <a:ext cx="1286626" cy="976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C:\Users\grace\Desktop\3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164" y="5004203"/>
            <a:ext cx="1630734" cy="1294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C:\Users\grace\Desktop\4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4409" y="5092722"/>
            <a:ext cx="1334079" cy="101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19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0670" y="1345679"/>
            <a:ext cx="10081651" cy="942531"/>
          </a:xfrm>
        </p:spPr>
        <p:txBody>
          <a:bodyPr>
            <a:noAutofit/>
          </a:bodyPr>
          <a:lstStyle/>
          <a:p>
            <a:pPr algn="ctr"/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正在与一些健身车厂家合作，帮助健身车厂家快速推出自己的智能化产品。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折角形 3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3934966" y="17420"/>
            <a:ext cx="5040560" cy="132587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智能健身车解决方案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990351" y="3213770"/>
            <a:ext cx="1640328" cy="1640922"/>
          </a:xfrm>
          <a:prstGeom prst="ellipse">
            <a:avLst/>
          </a:prstGeom>
          <a:noFill/>
          <a:ln w="50800"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5557840" y="3227221"/>
            <a:ext cx="1640328" cy="1640922"/>
          </a:xfrm>
          <a:prstGeom prst="ellipse">
            <a:avLst/>
          </a:prstGeom>
          <a:noFill/>
          <a:ln w="50800"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5557840" y="3227221"/>
            <a:ext cx="1640328" cy="1640922"/>
          </a:xfrm>
          <a:prstGeom prst="ellipse">
            <a:avLst/>
          </a:prstGeom>
          <a:noFill/>
          <a:ln w="25400"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125328" y="3213770"/>
            <a:ext cx="1640328" cy="1640922"/>
          </a:xfrm>
          <a:prstGeom prst="ellipse">
            <a:avLst/>
          </a:prstGeom>
          <a:noFill/>
          <a:ln w="50800"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3993782" y="3481004"/>
            <a:ext cx="1132946" cy="1133355"/>
            <a:chOff x="3400807" y="2480210"/>
            <a:chExt cx="1605785" cy="1605785"/>
          </a:xfrm>
        </p:grpSpPr>
        <p:sp>
          <p:nvSpPr>
            <p:cNvPr id="28" name="椭圆 27"/>
            <p:cNvSpPr/>
            <p:nvPr/>
          </p:nvSpPr>
          <p:spPr>
            <a:xfrm>
              <a:off x="4038600" y="2480210"/>
              <a:ext cx="330200" cy="1605785"/>
            </a:xfrm>
            <a:prstGeom prst="ellipse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 rot="5400000">
              <a:off x="4038600" y="2480210"/>
              <a:ext cx="330200" cy="1605785"/>
            </a:xfrm>
            <a:prstGeom prst="ellipse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359109" y="355490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机械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926598" y="3542005"/>
            <a:ext cx="9028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模块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407574" y="3570628"/>
            <a:ext cx="12618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智能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健身车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7676342" y="3275494"/>
            <a:ext cx="1132946" cy="1133355"/>
            <a:chOff x="3400809" y="2480210"/>
            <a:chExt cx="1605785" cy="1605785"/>
          </a:xfrm>
        </p:grpSpPr>
        <p:sp>
          <p:nvSpPr>
            <p:cNvPr id="34" name="椭圆 33"/>
            <p:cNvSpPr/>
            <p:nvPr/>
          </p:nvSpPr>
          <p:spPr>
            <a:xfrm>
              <a:off x="4038600" y="2480210"/>
              <a:ext cx="330200" cy="1605785"/>
            </a:xfrm>
            <a:prstGeom prst="ellipse">
              <a:avLst/>
            </a:prstGeom>
            <a:solidFill>
              <a:srgbClr val="EA4241"/>
            </a:solidFill>
            <a:ln>
              <a:noFill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 rot="5400000">
              <a:off x="4038601" y="3098139"/>
              <a:ext cx="330201" cy="1605785"/>
            </a:xfrm>
            <a:prstGeom prst="ellipse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5563425" y="5431036"/>
            <a:ext cx="1634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RunRunFast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076980" y="5430136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健身车厂家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689701" y="5430136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用户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11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70670" y="1345679"/>
            <a:ext cx="10081651" cy="942531"/>
          </a:xfrm>
        </p:spPr>
        <p:txBody>
          <a:bodyPr>
            <a:noAutofit/>
          </a:bodyPr>
          <a:lstStyle/>
          <a:p>
            <a:pPr algn="ctr"/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我们将针对更多健身产品进行革新，推出更多智能健身产品方案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014028260"/>
              </p:ext>
            </p:extLst>
          </p:nvPr>
        </p:nvGraphicFramePr>
        <p:xfrm>
          <a:off x="910630" y="2349674"/>
          <a:ext cx="10565025" cy="4115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折角形 3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3934966" y="17420"/>
            <a:ext cx="5040560" cy="132587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智能健身解决方案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712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42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左右箭头 4"/>
          <p:cNvSpPr/>
          <p:nvPr/>
        </p:nvSpPr>
        <p:spPr>
          <a:xfrm>
            <a:off x="1725338" y="2107666"/>
            <a:ext cx="8611935" cy="2149120"/>
          </a:xfrm>
          <a:prstGeom prst="leftRightArrow">
            <a:avLst>
              <a:gd name="adj1" fmla="val 50000"/>
              <a:gd name="adj2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r>
              <a:rPr lang="en-US" altLang="zh-CN" sz="7200" b="1" dirty="0">
                <a:solidFill>
                  <a:srgbClr val="AE3737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7200" b="1" dirty="0">
              <a:solidFill>
                <a:srgbClr val="AE3737"/>
              </a:soli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27507" y="3933967"/>
            <a:ext cx="7240516" cy="110825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6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商业模式</a:t>
            </a:r>
          </a:p>
        </p:txBody>
      </p:sp>
    </p:spTree>
    <p:extLst>
      <p:ext uri="{BB962C8B-B14F-4D97-AF65-F5344CB8AC3E}">
        <p14:creationId xmlns:p14="http://schemas.microsoft.com/office/powerpoint/2010/main" val="61096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椭圆 46"/>
          <p:cNvSpPr/>
          <p:nvPr/>
        </p:nvSpPr>
        <p:spPr>
          <a:xfrm>
            <a:off x="1707554" y="2061642"/>
            <a:ext cx="1640328" cy="1640922"/>
          </a:xfrm>
          <a:prstGeom prst="ellipse">
            <a:avLst/>
          </a:prstGeom>
          <a:noFill/>
          <a:ln w="50800"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0" y="5151"/>
            <a:ext cx="12190413" cy="1378358"/>
            <a:chOff x="0" y="0"/>
            <a:chExt cx="12192000" cy="1378039"/>
          </a:xfrm>
        </p:grpSpPr>
        <p:sp>
          <p:nvSpPr>
            <p:cNvPr id="5" name="折角形 4"/>
            <p:cNvSpPr/>
            <p:nvPr/>
          </p:nvSpPr>
          <p:spPr>
            <a:xfrm>
              <a:off x="0" y="0"/>
              <a:ext cx="12192000" cy="1378039"/>
            </a:xfrm>
            <a:prstGeom prst="foldedCorner">
              <a:avLst>
                <a:gd name="adj" fmla="val 0"/>
              </a:avLst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172591" y="132421"/>
              <a:ext cx="9983273" cy="9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4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软硬结合的商业</a:t>
              </a:r>
              <a:r>
                <a:rPr lang="zh-CN" altLang="en-US" sz="4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模式</a:t>
              </a: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8" name="椭圆 47"/>
          <p:cNvSpPr/>
          <p:nvPr/>
        </p:nvSpPr>
        <p:spPr>
          <a:xfrm>
            <a:off x="5275043" y="2075093"/>
            <a:ext cx="1640328" cy="1640922"/>
          </a:xfrm>
          <a:prstGeom prst="ellipse">
            <a:avLst/>
          </a:prstGeom>
          <a:noFill/>
          <a:ln w="50800"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5275043" y="2075093"/>
            <a:ext cx="1640328" cy="1640922"/>
          </a:xfrm>
          <a:prstGeom prst="ellipse">
            <a:avLst/>
          </a:prstGeom>
          <a:noFill/>
          <a:ln w="25400"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842531" y="2061642"/>
            <a:ext cx="1640328" cy="1640922"/>
          </a:xfrm>
          <a:prstGeom prst="ellipse">
            <a:avLst/>
          </a:prstGeom>
          <a:noFill/>
          <a:ln w="50800"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3710985" y="2328876"/>
            <a:ext cx="1132946" cy="1133355"/>
            <a:chOff x="3400807" y="2480210"/>
            <a:chExt cx="1605785" cy="1605785"/>
          </a:xfrm>
        </p:grpSpPr>
        <p:sp>
          <p:nvSpPr>
            <p:cNvPr id="82" name="椭圆 81"/>
            <p:cNvSpPr/>
            <p:nvPr/>
          </p:nvSpPr>
          <p:spPr>
            <a:xfrm>
              <a:off x="4038600" y="2480210"/>
              <a:ext cx="330200" cy="1605785"/>
            </a:xfrm>
            <a:prstGeom prst="ellipse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 rot="5400000">
              <a:off x="4038600" y="2480210"/>
              <a:ext cx="330200" cy="1605785"/>
            </a:xfrm>
            <a:prstGeom prst="ellipse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9" name="文本框 88"/>
          <p:cNvSpPr txBox="1"/>
          <p:nvPr/>
        </p:nvSpPr>
        <p:spPr>
          <a:xfrm>
            <a:off x="1212045" y="4078479"/>
            <a:ext cx="2631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100"/>
              </a:spcAft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健身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器材以及配件</a:t>
            </a:r>
            <a:endParaRPr lang="zh-CN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4847754" y="3939979"/>
            <a:ext cx="2631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健身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、游戏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社交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应用、虚拟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现实</a:t>
            </a:r>
            <a:endParaRPr lang="zh-CN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8347022" y="3801480"/>
            <a:ext cx="2631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私人定制健身计划、用户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运动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数据管理</a:t>
            </a:r>
            <a:endParaRPr lang="zh-CN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1090725" y="5446018"/>
            <a:ext cx="10145401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Aft>
                <a:spcPts val="600"/>
              </a:spcAft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前期以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硬件销售为主要收入，包括自主品牌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的健身产品和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面向健身器材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厂家及健身房的解决方案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>
              <a:spcAft>
                <a:spcPts val="600"/>
              </a:spcAft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后期以软件和服务提升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产品价值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，增加用户粘性，积累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用户数量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，逐步提高非硬件产品的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收入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比例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04594" y="2279528"/>
            <a:ext cx="646247" cy="1200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硬</a:t>
            </a:r>
            <a:endParaRPr lang="en-US" altLang="zh-CN" sz="3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件</a:t>
            </a:r>
            <a:endParaRPr lang="en-US" altLang="zh-CN" sz="3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5772083" y="2295249"/>
            <a:ext cx="646247" cy="1200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软</a:t>
            </a:r>
            <a:endParaRPr lang="en-US" altLang="zh-CN" sz="3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件</a:t>
            </a:r>
            <a:endParaRPr lang="en-US" altLang="zh-CN" sz="3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9339572" y="2295250"/>
            <a:ext cx="646247" cy="1200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服</a:t>
            </a:r>
            <a:endParaRPr lang="en-US" altLang="zh-CN" sz="3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务</a:t>
            </a:r>
            <a:endParaRPr lang="en-US" altLang="zh-CN" sz="3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7393546" y="2313153"/>
            <a:ext cx="1132946" cy="1133355"/>
            <a:chOff x="3400807" y="2480210"/>
            <a:chExt cx="1605785" cy="1605785"/>
          </a:xfrm>
        </p:grpSpPr>
        <p:sp>
          <p:nvSpPr>
            <p:cNvPr id="81" name="椭圆 80"/>
            <p:cNvSpPr/>
            <p:nvPr/>
          </p:nvSpPr>
          <p:spPr>
            <a:xfrm>
              <a:off x="4038600" y="2480210"/>
              <a:ext cx="330200" cy="1605785"/>
            </a:xfrm>
            <a:prstGeom prst="ellipse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 rot="5400000">
              <a:off x="4038600" y="2480210"/>
              <a:ext cx="330200" cy="1605785"/>
            </a:xfrm>
            <a:prstGeom prst="ellipse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圆角矩形 22"/>
          <p:cNvSpPr/>
          <p:nvPr/>
        </p:nvSpPr>
        <p:spPr>
          <a:xfrm>
            <a:off x="349446" y="266386"/>
            <a:ext cx="379049" cy="3790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763311" y="266386"/>
            <a:ext cx="379049" cy="3790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350396" y="679302"/>
            <a:ext cx="379049" cy="3790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763311" y="679302"/>
            <a:ext cx="379049" cy="3790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42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5151"/>
            <a:ext cx="12190413" cy="1378358"/>
            <a:chOff x="0" y="0"/>
            <a:chExt cx="12192000" cy="1378039"/>
          </a:xfrm>
        </p:grpSpPr>
        <p:sp>
          <p:nvSpPr>
            <p:cNvPr id="5" name="折角形 4"/>
            <p:cNvSpPr/>
            <p:nvPr/>
          </p:nvSpPr>
          <p:spPr>
            <a:xfrm>
              <a:off x="0" y="0"/>
              <a:ext cx="12192000" cy="1378039"/>
            </a:xfrm>
            <a:prstGeom prst="foldedCorner">
              <a:avLst>
                <a:gd name="adj" fmla="val 0"/>
              </a:avLst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172591" y="132421"/>
              <a:ext cx="9983273" cy="1015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4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建立</a:t>
              </a:r>
              <a:r>
                <a:rPr lang="zh-CN" altLang="en-US" sz="4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合作共赢的生态系统</a:t>
              </a: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8615486" y="236727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EA42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健身器材厂家</a:t>
            </a:r>
            <a:endParaRPr lang="en-US" altLang="zh-CN" sz="2800" b="1" dirty="0" smtClean="0">
              <a:solidFill>
                <a:srgbClr val="EA42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349446" y="266386"/>
            <a:ext cx="379049" cy="3790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763311" y="266386"/>
            <a:ext cx="379049" cy="3790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350396" y="679302"/>
            <a:ext cx="379049" cy="3790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763311" y="679302"/>
            <a:ext cx="379049" cy="379049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7103318" y="5826221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EA42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公共健身场所</a:t>
            </a:r>
            <a:endParaRPr lang="en-US" altLang="zh-CN" sz="2800" b="1" dirty="0" smtClean="0">
              <a:solidFill>
                <a:srgbClr val="EA42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900159" y="5826221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EA424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渠道商</a:t>
            </a:r>
            <a:endParaRPr lang="en-US" altLang="zh-CN" sz="2800" b="1" dirty="0" smtClean="0">
              <a:solidFill>
                <a:srgbClr val="EA424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右箭头 2"/>
          <p:cNvSpPr/>
          <p:nvPr/>
        </p:nvSpPr>
        <p:spPr>
          <a:xfrm>
            <a:off x="5363356" y="2562427"/>
            <a:ext cx="3025047" cy="211729"/>
          </a:xfrm>
          <a:prstGeom prst="rightArrow">
            <a:avLst/>
          </a:prstGeom>
          <a:noFill/>
          <a:ln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 rot="17834397">
            <a:off x="1813372" y="4279696"/>
            <a:ext cx="2644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协助推广</a:t>
            </a:r>
            <a:endParaRPr lang="zh-CN" altLang="en-US" sz="1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43126" y="2237405"/>
            <a:ext cx="32655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产品方案，配套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</a:rPr>
              <a:t>APP, 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双品牌合作</a:t>
            </a:r>
            <a:endParaRPr lang="zh-CN" altLang="en-US" sz="1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 rot="2283958">
            <a:off x="5188633" y="4176080"/>
            <a:ext cx="25351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</a:rPr>
              <a:t>用户数据管理，改善服务</a:t>
            </a:r>
            <a:endParaRPr lang="zh-CN" altLang="en-US" sz="14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900159" y="2227146"/>
            <a:ext cx="3054139" cy="750852"/>
            <a:chOff x="893205" y="2722708"/>
            <a:chExt cx="3054139" cy="750852"/>
          </a:xfrm>
        </p:grpSpPr>
        <p:sp>
          <p:nvSpPr>
            <p:cNvPr id="8" name="圆角矩形 7"/>
            <p:cNvSpPr/>
            <p:nvPr/>
          </p:nvSpPr>
          <p:spPr>
            <a:xfrm>
              <a:off x="893205" y="2722708"/>
              <a:ext cx="3054139" cy="750852"/>
            </a:xfrm>
            <a:prstGeom prst="roundRect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025918" y="2774968"/>
              <a:ext cx="27887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 err="1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RunRunFast</a:t>
              </a:r>
              <a:endPara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右箭头 20"/>
          <p:cNvSpPr/>
          <p:nvPr/>
        </p:nvSpPr>
        <p:spPr>
          <a:xfrm rot="2255880">
            <a:off x="4549770" y="4469149"/>
            <a:ext cx="3450004" cy="211729"/>
          </a:xfrm>
          <a:prstGeom prst="rightArrow">
            <a:avLst/>
          </a:prstGeom>
          <a:noFill/>
          <a:ln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右箭头 21"/>
          <p:cNvSpPr/>
          <p:nvPr/>
        </p:nvSpPr>
        <p:spPr>
          <a:xfrm rot="7013953">
            <a:off x="2093318" y="4516458"/>
            <a:ext cx="2505118" cy="211729"/>
          </a:xfrm>
          <a:prstGeom prst="rightArrow">
            <a:avLst/>
          </a:prstGeom>
          <a:noFill/>
          <a:ln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1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42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左右箭头 4"/>
          <p:cNvSpPr/>
          <p:nvPr/>
        </p:nvSpPr>
        <p:spPr>
          <a:xfrm>
            <a:off x="1725338" y="2107666"/>
            <a:ext cx="8611935" cy="2149120"/>
          </a:xfrm>
          <a:prstGeom prst="leftRightArrow">
            <a:avLst>
              <a:gd name="adj1" fmla="val 50000"/>
              <a:gd name="adj2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r>
              <a:rPr lang="en-US" altLang="zh-CN" sz="7200" b="1" dirty="0">
                <a:solidFill>
                  <a:srgbClr val="AE3737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7200" b="1" dirty="0">
              <a:solidFill>
                <a:srgbClr val="AE3737"/>
              </a:soli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27507" y="3933967"/>
            <a:ext cx="7240516" cy="110825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6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项目进展</a:t>
            </a:r>
          </a:p>
        </p:txBody>
      </p:sp>
    </p:spTree>
    <p:extLst>
      <p:ext uri="{BB962C8B-B14F-4D97-AF65-F5344CB8AC3E}">
        <p14:creationId xmlns:p14="http://schemas.microsoft.com/office/powerpoint/2010/main" val="345335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0" y="1"/>
            <a:ext cx="12190413" cy="1378358"/>
            <a:chOff x="0" y="0"/>
            <a:chExt cx="12192000" cy="1378039"/>
          </a:xfrm>
        </p:grpSpPr>
        <p:sp>
          <p:nvSpPr>
            <p:cNvPr id="4" name="折角形 3"/>
            <p:cNvSpPr/>
            <p:nvPr/>
          </p:nvSpPr>
          <p:spPr>
            <a:xfrm>
              <a:off x="0" y="0"/>
              <a:ext cx="12192000" cy="1378039"/>
            </a:xfrm>
            <a:prstGeom prst="foldedCorner">
              <a:avLst>
                <a:gd name="adj" fmla="val 0"/>
              </a:avLst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234225" y="109849"/>
              <a:ext cx="9983273" cy="9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4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项目进展</a:t>
              </a: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99504" y="3581157"/>
            <a:ext cx="922156" cy="840539"/>
            <a:chOff x="1116490" y="3008828"/>
            <a:chExt cx="922276" cy="840344"/>
          </a:xfrm>
        </p:grpSpPr>
        <p:cxnSp>
          <p:nvCxnSpPr>
            <p:cNvPr id="20" name="直接连接符 19"/>
            <p:cNvCxnSpPr/>
            <p:nvPr/>
          </p:nvCxnSpPr>
          <p:spPr>
            <a:xfrm flipH="1">
              <a:off x="1116490" y="3008828"/>
              <a:ext cx="461138" cy="461138"/>
            </a:xfrm>
            <a:prstGeom prst="line">
              <a:avLst/>
            </a:prstGeom>
            <a:ln w="22225" cap="rnd">
              <a:solidFill>
                <a:srgbClr val="EA42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577628" y="3008828"/>
              <a:ext cx="461138" cy="461138"/>
            </a:xfrm>
            <a:prstGeom prst="line">
              <a:avLst/>
            </a:prstGeom>
            <a:ln w="22225" cap="rnd">
              <a:solidFill>
                <a:srgbClr val="EA42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圆角矩形 18"/>
            <p:cNvSpPr/>
            <p:nvPr/>
          </p:nvSpPr>
          <p:spPr>
            <a:xfrm>
              <a:off x="1216062" y="3382645"/>
              <a:ext cx="437201" cy="466527"/>
            </a:xfrm>
            <a:custGeom>
              <a:avLst/>
              <a:gdLst>
                <a:gd name="connsiteX0" fmla="*/ 0 w 343221"/>
                <a:gd name="connsiteY0" fmla="*/ 43442 h 260647"/>
                <a:gd name="connsiteX1" fmla="*/ 43442 w 343221"/>
                <a:gd name="connsiteY1" fmla="*/ 0 h 260647"/>
                <a:gd name="connsiteX2" fmla="*/ 299779 w 343221"/>
                <a:gd name="connsiteY2" fmla="*/ 0 h 260647"/>
                <a:gd name="connsiteX3" fmla="*/ 343221 w 343221"/>
                <a:gd name="connsiteY3" fmla="*/ 43442 h 260647"/>
                <a:gd name="connsiteX4" fmla="*/ 343221 w 343221"/>
                <a:gd name="connsiteY4" fmla="*/ 217205 h 260647"/>
                <a:gd name="connsiteX5" fmla="*/ 299779 w 343221"/>
                <a:gd name="connsiteY5" fmla="*/ 260647 h 260647"/>
                <a:gd name="connsiteX6" fmla="*/ 43442 w 343221"/>
                <a:gd name="connsiteY6" fmla="*/ 260647 h 260647"/>
                <a:gd name="connsiteX7" fmla="*/ 0 w 343221"/>
                <a:gd name="connsiteY7" fmla="*/ 217205 h 260647"/>
                <a:gd name="connsiteX8" fmla="*/ 0 w 343221"/>
                <a:gd name="connsiteY8" fmla="*/ 43442 h 260647"/>
                <a:gd name="connsiteX0" fmla="*/ 43442 w 343221"/>
                <a:gd name="connsiteY0" fmla="*/ 0 h 260647"/>
                <a:gd name="connsiteX1" fmla="*/ 299779 w 343221"/>
                <a:gd name="connsiteY1" fmla="*/ 0 h 260647"/>
                <a:gd name="connsiteX2" fmla="*/ 343221 w 343221"/>
                <a:gd name="connsiteY2" fmla="*/ 43442 h 260647"/>
                <a:gd name="connsiteX3" fmla="*/ 343221 w 343221"/>
                <a:gd name="connsiteY3" fmla="*/ 217205 h 260647"/>
                <a:gd name="connsiteX4" fmla="*/ 299779 w 343221"/>
                <a:gd name="connsiteY4" fmla="*/ 260647 h 260647"/>
                <a:gd name="connsiteX5" fmla="*/ 43442 w 343221"/>
                <a:gd name="connsiteY5" fmla="*/ 260647 h 260647"/>
                <a:gd name="connsiteX6" fmla="*/ 0 w 343221"/>
                <a:gd name="connsiteY6" fmla="*/ 217205 h 260647"/>
                <a:gd name="connsiteX7" fmla="*/ 0 w 343221"/>
                <a:gd name="connsiteY7" fmla="*/ 43442 h 260647"/>
                <a:gd name="connsiteX8" fmla="*/ 134882 w 343221"/>
                <a:gd name="connsiteY8" fmla="*/ 91440 h 260647"/>
                <a:gd name="connsiteX0" fmla="*/ 43442 w 343221"/>
                <a:gd name="connsiteY0" fmla="*/ 0 h 260647"/>
                <a:gd name="connsiteX1" fmla="*/ 299779 w 343221"/>
                <a:gd name="connsiteY1" fmla="*/ 0 h 260647"/>
                <a:gd name="connsiteX2" fmla="*/ 343221 w 343221"/>
                <a:gd name="connsiteY2" fmla="*/ 43442 h 260647"/>
                <a:gd name="connsiteX3" fmla="*/ 343221 w 343221"/>
                <a:gd name="connsiteY3" fmla="*/ 217205 h 260647"/>
                <a:gd name="connsiteX4" fmla="*/ 299779 w 343221"/>
                <a:gd name="connsiteY4" fmla="*/ 260647 h 260647"/>
                <a:gd name="connsiteX5" fmla="*/ 43442 w 343221"/>
                <a:gd name="connsiteY5" fmla="*/ 260647 h 260647"/>
                <a:gd name="connsiteX6" fmla="*/ 0 w 343221"/>
                <a:gd name="connsiteY6" fmla="*/ 217205 h 260647"/>
                <a:gd name="connsiteX7" fmla="*/ 0 w 343221"/>
                <a:gd name="connsiteY7" fmla="*/ 43442 h 260647"/>
                <a:gd name="connsiteX0" fmla="*/ 299779 w 343221"/>
                <a:gd name="connsiteY0" fmla="*/ 0 h 260647"/>
                <a:gd name="connsiteX1" fmla="*/ 343221 w 343221"/>
                <a:gd name="connsiteY1" fmla="*/ 43442 h 260647"/>
                <a:gd name="connsiteX2" fmla="*/ 343221 w 343221"/>
                <a:gd name="connsiteY2" fmla="*/ 217205 h 260647"/>
                <a:gd name="connsiteX3" fmla="*/ 299779 w 343221"/>
                <a:gd name="connsiteY3" fmla="*/ 260647 h 260647"/>
                <a:gd name="connsiteX4" fmla="*/ 43442 w 343221"/>
                <a:gd name="connsiteY4" fmla="*/ 260647 h 260647"/>
                <a:gd name="connsiteX5" fmla="*/ 0 w 343221"/>
                <a:gd name="connsiteY5" fmla="*/ 217205 h 260647"/>
                <a:gd name="connsiteX6" fmla="*/ 0 w 343221"/>
                <a:gd name="connsiteY6" fmla="*/ 43442 h 260647"/>
                <a:gd name="connsiteX0" fmla="*/ 343221 w 343221"/>
                <a:gd name="connsiteY0" fmla="*/ 0 h 217205"/>
                <a:gd name="connsiteX1" fmla="*/ 343221 w 343221"/>
                <a:gd name="connsiteY1" fmla="*/ 173763 h 217205"/>
                <a:gd name="connsiteX2" fmla="*/ 299779 w 343221"/>
                <a:gd name="connsiteY2" fmla="*/ 217205 h 217205"/>
                <a:gd name="connsiteX3" fmla="*/ 43442 w 343221"/>
                <a:gd name="connsiteY3" fmla="*/ 217205 h 217205"/>
                <a:gd name="connsiteX4" fmla="*/ 0 w 343221"/>
                <a:gd name="connsiteY4" fmla="*/ 173763 h 217205"/>
                <a:gd name="connsiteX5" fmla="*/ 0 w 343221"/>
                <a:gd name="connsiteY5" fmla="*/ 0 h 217205"/>
                <a:gd name="connsiteX0" fmla="*/ 343221 w 343221"/>
                <a:gd name="connsiteY0" fmla="*/ 50006 h 217205"/>
                <a:gd name="connsiteX1" fmla="*/ 343221 w 343221"/>
                <a:gd name="connsiteY1" fmla="*/ 173763 h 217205"/>
                <a:gd name="connsiteX2" fmla="*/ 299779 w 343221"/>
                <a:gd name="connsiteY2" fmla="*/ 217205 h 217205"/>
                <a:gd name="connsiteX3" fmla="*/ 43442 w 343221"/>
                <a:gd name="connsiteY3" fmla="*/ 217205 h 217205"/>
                <a:gd name="connsiteX4" fmla="*/ 0 w 343221"/>
                <a:gd name="connsiteY4" fmla="*/ 173763 h 217205"/>
                <a:gd name="connsiteX5" fmla="*/ 0 w 343221"/>
                <a:gd name="connsiteY5" fmla="*/ 0 h 217205"/>
                <a:gd name="connsiteX0" fmla="*/ 343221 w 343221"/>
                <a:gd name="connsiteY0" fmla="*/ 173763 h 217205"/>
                <a:gd name="connsiteX1" fmla="*/ 299779 w 343221"/>
                <a:gd name="connsiteY1" fmla="*/ 217205 h 217205"/>
                <a:gd name="connsiteX2" fmla="*/ 43442 w 343221"/>
                <a:gd name="connsiteY2" fmla="*/ 217205 h 217205"/>
                <a:gd name="connsiteX3" fmla="*/ 0 w 343221"/>
                <a:gd name="connsiteY3" fmla="*/ 173763 h 217205"/>
                <a:gd name="connsiteX4" fmla="*/ 0 w 343221"/>
                <a:gd name="connsiteY4" fmla="*/ 0 h 217205"/>
                <a:gd name="connsiteX0" fmla="*/ 299779 w 299779"/>
                <a:gd name="connsiteY0" fmla="*/ 217205 h 217205"/>
                <a:gd name="connsiteX1" fmla="*/ 43442 w 299779"/>
                <a:gd name="connsiteY1" fmla="*/ 217205 h 217205"/>
                <a:gd name="connsiteX2" fmla="*/ 0 w 299779"/>
                <a:gd name="connsiteY2" fmla="*/ 173763 h 217205"/>
                <a:gd name="connsiteX3" fmla="*/ 0 w 299779"/>
                <a:gd name="connsiteY3" fmla="*/ 0 h 217205"/>
                <a:gd name="connsiteX0" fmla="*/ 299779 w 299779"/>
                <a:gd name="connsiteY0" fmla="*/ 217205 h 218248"/>
                <a:gd name="connsiteX1" fmla="*/ 114621 w 299779"/>
                <a:gd name="connsiteY1" fmla="*/ 218248 h 218248"/>
                <a:gd name="connsiteX2" fmla="*/ 43442 w 299779"/>
                <a:gd name="connsiteY2" fmla="*/ 217205 h 218248"/>
                <a:gd name="connsiteX3" fmla="*/ 0 w 299779"/>
                <a:gd name="connsiteY3" fmla="*/ 173763 h 218248"/>
                <a:gd name="connsiteX4" fmla="*/ 0 w 299779"/>
                <a:gd name="connsiteY4" fmla="*/ 0 h 218248"/>
                <a:gd name="connsiteX0" fmla="*/ 299779 w 299779"/>
                <a:gd name="connsiteY0" fmla="*/ 217205 h 218248"/>
                <a:gd name="connsiteX1" fmla="*/ 114621 w 299779"/>
                <a:gd name="connsiteY1" fmla="*/ 218248 h 218248"/>
                <a:gd name="connsiteX2" fmla="*/ 43442 w 299779"/>
                <a:gd name="connsiteY2" fmla="*/ 217205 h 218248"/>
                <a:gd name="connsiteX3" fmla="*/ 0 w 299779"/>
                <a:gd name="connsiteY3" fmla="*/ 173763 h 218248"/>
                <a:gd name="connsiteX4" fmla="*/ 0 w 299779"/>
                <a:gd name="connsiteY4" fmla="*/ 0 h 218248"/>
                <a:gd name="connsiteX0" fmla="*/ 299779 w 299779"/>
                <a:gd name="connsiteY0" fmla="*/ 217205 h 218248"/>
                <a:gd name="connsiteX1" fmla="*/ 202728 w 299779"/>
                <a:gd name="connsiteY1" fmla="*/ 215866 h 218248"/>
                <a:gd name="connsiteX2" fmla="*/ 114621 w 299779"/>
                <a:gd name="connsiteY2" fmla="*/ 218248 h 218248"/>
                <a:gd name="connsiteX3" fmla="*/ 43442 w 299779"/>
                <a:gd name="connsiteY3" fmla="*/ 217205 h 218248"/>
                <a:gd name="connsiteX4" fmla="*/ 0 w 299779"/>
                <a:gd name="connsiteY4" fmla="*/ 173763 h 218248"/>
                <a:gd name="connsiteX5" fmla="*/ 0 w 299779"/>
                <a:gd name="connsiteY5" fmla="*/ 0 h 218248"/>
                <a:gd name="connsiteX0" fmla="*/ 299779 w 299779"/>
                <a:gd name="connsiteY0" fmla="*/ 217205 h 218248"/>
                <a:gd name="connsiteX1" fmla="*/ 202728 w 299779"/>
                <a:gd name="connsiteY1" fmla="*/ 215866 h 218248"/>
                <a:gd name="connsiteX2" fmla="*/ 114621 w 299779"/>
                <a:gd name="connsiteY2" fmla="*/ 218248 h 218248"/>
                <a:gd name="connsiteX3" fmla="*/ 43442 w 299779"/>
                <a:gd name="connsiteY3" fmla="*/ 217205 h 218248"/>
                <a:gd name="connsiteX4" fmla="*/ 0 w 299779"/>
                <a:gd name="connsiteY4" fmla="*/ 173763 h 218248"/>
                <a:gd name="connsiteX5" fmla="*/ 0 w 299779"/>
                <a:gd name="connsiteY5" fmla="*/ 0 h 218248"/>
                <a:gd name="connsiteX0" fmla="*/ 299779 w 299779"/>
                <a:gd name="connsiteY0" fmla="*/ 217205 h 218248"/>
                <a:gd name="connsiteX1" fmla="*/ 114621 w 299779"/>
                <a:gd name="connsiteY1" fmla="*/ 122997 h 218248"/>
                <a:gd name="connsiteX2" fmla="*/ 114621 w 299779"/>
                <a:gd name="connsiteY2" fmla="*/ 218248 h 218248"/>
                <a:gd name="connsiteX3" fmla="*/ 43442 w 299779"/>
                <a:gd name="connsiteY3" fmla="*/ 217205 h 218248"/>
                <a:gd name="connsiteX4" fmla="*/ 0 w 299779"/>
                <a:gd name="connsiteY4" fmla="*/ 173763 h 218248"/>
                <a:gd name="connsiteX5" fmla="*/ 0 w 299779"/>
                <a:gd name="connsiteY5" fmla="*/ 0 h 218248"/>
                <a:gd name="connsiteX0" fmla="*/ 214054 w 214054"/>
                <a:gd name="connsiteY0" fmla="*/ 124336 h 218248"/>
                <a:gd name="connsiteX1" fmla="*/ 114621 w 214054"/>
                <a:gd name="connsiteY1" fmla="*/ 122997 h 218248"/>
                <a:gd name="connsiteX2" fmla="*/ 114621 w 214054"/>
                <a:gd name="connsiteY2" fmla="*/ 218248 h 218248"/>
                <a:gd name="connsiteX3" fmla="*/ 43442 w 214054"/>
                <a:gd name="connsiteY3" fmla="*/ 217205 h 218248"/>
                <a:gd name="connsiteX4" fmla="*/ 0 w 214054"/>
                <a:gd name="connsiteY4" fmla="*/ 173763 h 218248"/>
                <a:gd name="connsiteX5" fmla="*/ 0 w 214054"/>
                <a:gd name="connsiteY5" fmla="*/ 0 h 218248"/>
                <a:gd name="connsiteX0" fmla="*/ 214054 w 214054"/>
                <a:gd name="connsiteY0" fmla="*/ 119573 h 218248"/>
                <a:gd name="connsiteX1" fmla="*/ 114621 w 214054"/>
                <a:gd name="connsiteY1" fmla="*/ 122997 h 218248"/>
                <a:gd name="connsiteX2" fmla="*/ 114621 w 214054"/>
                <a:gd name="connsiteY2" fmla="*/ 218248 h 218248"/>
                <a:gd name="connsiteX3" fmla="*/ 43442 w 214054"/>
                <a:gd name="connsiteY3" fmla="*/ 217205 h 218248"/>
                <a:gd name="connsiteX4" fmla="*/ 0 w 214054"/>
                <a:gd name="connsiteY4" fmla="*/ 173763 h 218248"/>
                <a:gd name="connsiteX5" fmla="*/ 0 w 214054"/>
                <a:gd name="connsiteY5" fmla="*/ 0 h 218248"/>
                <a:gd name="connsiteX0" fmla="*/ 214054 w 214054"/>
                <a:gd name="connsiteY0" fmla="*/ 124336 h 218248"/>
                <a:gd name="connsiteX1" fmla="*/ 114621 w 214054"/>
                <a:gd name="connsiteY1" fmla="*/ 122997 h 218248"/>
                <a:gd name="connsiteX2" fmla="*/ 114621 w 214054"/>
                <a:gd name="connsiteY2" fmla="*/ 218248 h 218248"/>
                <a:gd name="connsiteX3" fmla="*/ 43442 w 214054"/>
                <a:gd name="connsiteY3" fmla="*/ 217205 h 218248"/>
                <a:gd name="connsiteX4" fmla="*/ 0 w 214054"/>
                <a:gd name="connsiteY4" fmla="*/ 173763 h 218248"/>
                <a:gd name="connsiteX5" fmla="*/ 0 w 214054"/>
                <a:gd name="connsiteY5" fmla="*/ 0 h 218248"/>
                <a:gd name="connsiteX0" fmla="*/ 206910 w 206910"/>
                <a:gd name="connsiteY0" fmla="*/ 121955 h 218248"/>
                <a:gd name="connsiteX1" fmla="*/ 114621 w 206910"/>
                <a:gd name="connsiteY1" fmla="*/ 122997 h 218248"/>
                <a:gd name="connsiteX2" fmla="*/ 114621 w 206910"/>
                <a:gd name="connsiteY2" fmla="*/ 218248 h 218248"/>
                <a:gd name="connsiteX3" fmla="*/ 43442 w 206910"/>
                <a:gd name="connsiteY3" fmla="*/ 217205 h 218248"/>
                <a:gd name="connsiteX4" fmla="*/ 0 w 206910"/>
                <a:gd name="connsiteY4" fmla="*/ 173763 h 218248"/>
                <a:gd name="connsiteX5" fmla="*/ 0 w 206910"/>
                <a:gd name="connsiteY5" fmla="*/ 0 h 218248"/>
                <a:gd name="connsiteX0" fmla="*/ 206910 w 206910"/>
                <a:gd name="connsiteY0" fmla="*/ 124336 h 218248"/>
                <a:gd name="connsiteX1" fmla="*/ 114621 w 206910"/>
                <a:gd name="connsiteY1" fmla="*/ 122997 h 218248"/>
                <a:gd name="connsiteX2" fmla="*/ 114621 w 206910"/>
                <a:gd name="connsiteY2" fmla="*/ 218248 h 218248"/>
                <a:gd name="connsiteX3" fmla="*/ 43442 w 206910"/>
                <a:gd name="connsiteY3" fmla="*/ 217205 h 218248"/>
                <a:gd name="connsiteX4" fmla="*/ 0 w 206910"/>
                <a:gd name="connsiteY4" fmla="*/ 173763 h 218248"/>
                <a:gd name="connsiteX5" fmla="*/ 0 w 206910"/>
                <a:gd name="connsiteY5" fmla="*/ 0 h 218248"/>
                <a:gd name="connsiteX0" fmla="*/ 204529 w 204529"/>
                <a:gd name="connsiteY0" fmla="*/ 124336 h 218248"/>
                <a:gd name="connsiteX1" fmla="*/ 114621 w 204529"/>
                <a:gd name="connsiteY1" fmla="*/ 122997 h 218248"/>
                <a:gd name="connsiteX2" fmla="*/ 114621 w 204529"/>
                <a:gd name="connsiteY2" fmla="*/ 218248 h 218248"/>
                <a:gd name="connsiteX3" fmla="*/ 43442 w 204529"/>
                <a:gd name="connsiteY3" fmla="*/ 217205 h 218248"/>
                <a:gd name="connsiteX4" fmla="*/ 0 w 204529"/>
                <a:gd name="connsiteY4" fmla="*/ 173763 h 218248"/>
                <a:gd name="connsiteX5" fmla="*/ 0 w 204529"/>
                <a:gd name="connsiteY5" fmla="*/ 0 h 218248"/>
                <a:gd name="connsiteX0" fmla="*/ 204529 w 204529"/>
                <a:gd name="connsiteY0" fmla="*/ 124336 h 218248"/>
                <a:gd name="connsiteX1" fmla="*/ 114621 w 204529"/>
                <a:gd name="connsiteY1" fmla="*/ 122997 h 218248"/>
                <a:gd name="connsiteX2" fmla="*/ 114621 w 204529"/>
                <a:gd name="connsiteY2" fmla="*/ 218248 h 218248"/>
                <a:gd name="connsiteX3" fmla="*/ 43442 w 204529"/>
                <a:gd name="connsiteY3" fmla="*/ 217205 h 218248"/>
                <a:gd name="connsiteX4" fmla="*/ 0 w 204529"/>
                <a:gd name="connsiteY4" fmla="*/ 173763 h 218248"/>
                <a:gd name="connsiteX5" fmla="*/ 0 w 204529"/>
                <a:gd name="connsiteY5" fmla="*/ 0 h 2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29" h="218248">
                  <a:moveTo>
                    <a:pt x="204529" y="124336"/>
                  </a:moveTo>
                  <a:lnTo>
                    <a:pt x="114621" y="122997"/>
                  </a:lnTo>
                  <a:lnTo>
                    <a:pt x="114621" y="218248"/>
                  </a:lnTo>
                  <a:lnTo>
                    <a:pt x="43442" y="217205"/>
                  </a:lnTo>
                  <a:cubicBezTo>
                    <a:pt x="19450" y="217205"/>
                    <a:pt x="0" y="197755"/>
                    <a:pt x="0" y="173763"/>
                  </a:cubicBezTo>
                  <a:lnTo>
                    <a:pt x="0" y="0"/>
                  </a:lnTo>
                </a:path>
              </a:pathLst>
            </a:custGeom>
            <a:noFill/>
            <a:ln w="22225" cap="rnd">
              <a:solidFill>
                <a:srgbClr val="EA42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圆角矩形 18"/>
            <p:cNvSpPr/>
            <p:nvPr/>
          </p:nvSpPr>
          <p:spPr>
            <a:xfrm>
              <a:off x="1730860" y="3489538"/>
              <a:ext cx="218873" cy="359634"/>
            </a:xfrm>
            <a:custGeom>
              <a:avLst/>
              <a:gdLst>
                <a:gd name="connsiteX0" fmla="*/ 0 w 343221"/>
                <a:gd name="connsiteY0" fmla="*/ 43442 h 260647"/>
                <a:gd name="connsiteX1" fmla="*/ 43442 w 343221"/>
                <a:gd name="connsiteY1" fmla="*/ 0 h 260647"/>
                <a:gd name="connsiteX2" fmla="*/ 299779 w 343221"/>
                <a:gd name="connsiteY2" fmla="*/ 0 h 260647"/>
                <a:gd name="connsiteX3" fmla="*/ 343221 w 343221"/>
                <a:gd name="connsiteY3" fmla="*/ 43442 h 260647"/>
                <a:gd name="connsiteX4" fmla="*/ 343221 w 343221"/>
                <a:gd name="connsiteY4" fmla="*/ 217205 h 260647"/>
                <a:gd name="connsiteX5" fmla="*/ 299779 w 343221"/>
                <a:gd name="connsiteY5" fmla="*/ 260647 h 260647"/>
                <a:gd name="connsiteX6" fmla="*/ 43442 w 343221"/>
                <a:gd name="connsiteY6" fmla="*/ 260647 h 260647"/>
                <a:gd name="connsiteX7" fmla="*/ 0 w 343221"/>
                <a:gd name="connsiteY7" fmla="*/ 217205 h 260647"/>
                <a:gd name="connsiteX8" fmla="*/ 0 w 343221"/>
                <a:gd name="connsiteY8" fmla="*/ 43442 h 260647"/>
                <a:gd name="connsiteX0" fmla="*/ 43442 w 343221"/>
                <a:gd name="connsiteY0" fmla="*/ 0 h 260647"/>
                <a:gd name="connsiteX1" fmla="*/ 299779 w 343221"/>
                <a:gd name="connsiteY1" fmla="*/ 0 h 260647"/>
                <a:gd name="connsiteX2" fmla="*/ 343221 w 343221"/>
                <a:gd name="connsiteY2" fmla="*/ 43442 h 260647"/>
                <a:gd name="connsiteX3" fmla="*/ 343221 w 343221"/>
                <a:gd name="connsiteY3" fmla="*/ 217205 h 260647"/>
                <a:gd name="connsiteX4" fmla="*/ 299779 w 343221"/>
                <a:gd name="connsiteY4" fmla="*/ 260647 h 260647"/>
                <a:gd name="connsiteX5" fmla="*/ 43442 w 343221"/>
                <a:gd name="connsiteY5" fmla="*/ 260647 h 260647"/>
                <a:gd name="connsiteX6" fmla="*/ 0 w 343221"/>
                <a:gd name="connsiteY6" fmla="*/ 217205 h 260647"/>
                <a:gd name="connsiteX7" fmla="*/ 0 w 343221"/>
                <a:gd name="connsiteY7" fmla="*/ 43442 h 260647"/>
                <a:gd name="connsiteX8" fmla="*/ 134882 w 343221"/>
                <a:gd name="connsiteY8" fmla="*/ 91440 h 260647"/>
                <a:gd name="connsiteX0" fmla="*/ 43442 w 343221"/>
                <a:gd name="connsiteY0" fmla="*/ 0 h 260647"/>
                <a:gd name="connsiteX1" fmla="*/ 299779 w 343221"/>
                <a:gd name="connsiteY1" fmla="*/ 0 h 260647"/>
                <a:gd name="connsiteX2" fmla="*/ 343221 w 343221"/>
                <a:gd name="connsiteY2" fmla="*/ 43442 h 260647"/>
                <a:gd name="connsiteX3" fmla="*/ 343221 w 343221"/>
                <a:gd name="connsiteY3" fmla="*/ 217205 h 260647"/>
                <a:gd name="connsiteX4" fmla="*/ 299779 w 343221"/>
                <a:gd name="connsiteY4" fmla="*/ 260647 h 260647"/>
                <a:gd name="connsiteX5" fmla="*/ 43442 w 343221"/>
                <a:gd name="connsiteY5" fmla="*/ 260647 h 260647"/>
                <a:gd name="connsiteX6" fmla="*/ 0 w 343221"/>
                <a:gd name="connsiteY6" fmla="*/ 217205 h 260647"/>
                <a:gd name="connsiteX7" fmla="*/ 0 w 343221"/>
                <a:gd name="connsiteY7" fmla="*/ 43442 h 260647"/>
                <a:gd name="connsiteX0" fmla="*/ 299779 w 343221"/>
                <a:gd name="connsiteY0" fmla="*/ 0 h 260647"/>
                <a:gd name="connsiteX1" fmla="*/ 343221 w 343221"/>
                <a:gd name="connsiteY1" fmla="*/ 43442 h 260647"/>
                <a:gd name="connsiteX2" fmla="*/ 343221 w 343221"/>
                <a:gd name="connsiteY2" fmla="*/ 217205 h 260647"/>
                <a:gd name="connsiteX3" fmla="*/ 299779 w 343221"/>
                <a:gd name="connsiteY3" fmla="*/ 260647 h 260647"/>
                <a:gd name="connsiteX4" fmla="*/ 43442 w 343221"/>
                <a:gd name="connsiteY4" fmla="*/ 260647 h 260647"/>
                <a:gd name="connsiteX5" fmla="*/ 0 w 343221"/>
                <a:gd name="connsiteY5" fmla="*/ 217205 h 260647"/>
                <a:gd name="connsiteX6" fmla="*/ 0 w 343221"/>
                <a:gd name="connsiteY6" fmla="*/ 43442 h 260647"/>
                <a:gd name="connsiteX0" fmla="*/ 343221 w 343221"/>
                <a:gd name="connsiteY0" fmla="*/ 0 h 217205"/>
                <a:gd name="connsiteX1" fmla="*/ 343221 w 343221"/>
                <a:gd name="connsiteY1" fmla="*/ 173763 h 217205"/>
                <a:gd name="connsiteX2" fmla="*/ 299779 w 343221"/>
                <a:gd name="connsiteY2" fmla="*/ 217205 h 217205"/>
                <a:gd name="connsiteX3" fmla="*/ 43442 w 343221"/>
                <a:gd name="connsiteY3" fmla="*/ 217205 h 217205"/>
                <a:gd name="connsiteX4" fmla="*/ 0 w 343221"/>
                <a:gd name="connsiteY4" fmla="*/ 173763 h 217205"/>
                <a:gd name="connsiteX5" fmla="*/ 0 w 343221"/>
                <a:gd name="connsiteY5" fmla="*/ 0 h 217205"/>
                <a:gd name="connsiteX0" fmla="*/ 343221 w 343221"/>
                <a:gd name="connsiteY0" fmla="*/ 50006 h 217205"/>
                <a:gd name="connsiteX1" fmla="*/ 343221 w 343221"/>
                <a:gd name="connsiteY1" fmla="*/ 173763 h 217205"/>
                <a:gd name="connsiteX2" fmla="*/ 299779 w 343221"/>
                <a:gd name="connsiteY2" fmla="*/ 217205 h 217205"/>
                <a:gd name="connsiteX3" fmla="*/ 43442 w 343221"/>
                <a:gd name="connsiteY3" fmla="*/ 217205 h 217205"/>
                <a:gd name="connsiteX4" fmla="*/ 0 w 343221"/>
                <a:gd name="connsiteY4" fmla="*/ 173763 h 217205"/>
                <a:gd name="connsiteX5" fmla="*/ 0 w 343221"/>
                <a:gd name="connsiteY5" fmla="*/ 0 h 217205"/>
                <a:gd name="connsiteX0" fmla="*/ 343221 w 343221"/>
                <a:gd name="connsiteY0" fmla="*/ 0 h 167199"/>
                <a:gd name="connsiteX1" fmla="*/ 343221 w 343221"/>
                <a:gd name="connsiteY1" fmla="*/ 123757 h 167199"/>
                <a:gd name="connsiteX2" fmla="*/ 299779 w 343221"/>
                <a:gd name="connsiteY2" fmla="*/ 167199 h 167199"/>
                <a:gd name="connsiteX3" fmla="*/ 43442 w 343221"/>
                <a:gd name="connsiteY3" fmla="*/ 167199 h 167199"/>
                <a:gd name="connsiteX4" fmla="*/ 0 w 343221"/>
                <a:gd name="connsiteY4" fmla="*/ 123757 h 167199"/>
                <a:gd name="connsiteX0" fmla="*/ 299779 w 299779"/>
                <a:gd name="connsiteY0" fmla="*/ 0 h 167199"/>
                <a:gd name="connsiteX1" fmla="*/ 299779 w 299779"/>
                <a:gd name="connsiteY1" fmla="*/ 123757 h 167199"/>
                <a:gd name="connsiteX2" fmla="*/ 256337 w 299779"/>
                <a:gd name="connsiteY2" fmla="*/ 167199 h 167199"/>
                <a:gd name="connsiteX3" fmla="*/ 0 w 299779"/>
                <a:gd name="connsiteY3" fmla="*/ 167199 h 167199"/>
                <a:gd name="connsiteX0" fmla="*/ 299779 w 299779"/>
                <a:gd name="connsiteY0" fmla="*/ 0 h 168242"/>
                <a:gd name="connsiteX1" fmla="*/ 299779 w 299779"/>
                <a:gd name="connsiteY1" fmla="*/ 123757 h 168242"/>
                <a:gd name="connsiteX2" fmla="*/ 256337 w 299779"/>
                <a:gd name="connsiteY2" fmla="*/ 167199 h 168242"/>
                <a:gd name="connsiteX3" fmla="*/ 197387 w 299779"/>
                <a:gd name="connsiteY3" fmla="*/ 168242 h 168242"/>
                <a:gd name="connsiteX4" fmla="*/ 0 w 299779"/>
                <a:gd name="connsiteY4" fmla="*/ 167199 h 168242"/>
                <a:gd name="connsiteX0" fmla="*/ 102392 w 102392"/>
                <a:gd name="connsiteY0" fmla="*/ 0 h 168242"/>
                <a:gd name="connsiteX1" fmla="*/ 102392 w 102392"/>
                <a:gd name="connsiteY1" fmla="*/ 123757 h 168242"/>
                <a:gd name="connsiteX2" fmla="*/ 58950 w 102392"/>
                <a:gd name="connsiteY2" fmla="*/ 167199 h 168242"/>
                <a:gd name="connsiteX3" fmla="*/ 0 w 102392"/>
                <a:gd name="connsiteY3" fmla="*/ 168242 h 168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92" h="168242">
                  <a:moveTo>
                    <a:pt x="102392" y="0"/>
                  </a:moveTo>
                  <a:lnTo>
                    <a:pt x="102392" y="123757"/>
                  </a:lnTo>
                  <a:cubicBezTo>
                    <a:pt x="102392" y="147749"/>
                    <a:pt x="82942" y="167199"/>
                    <a:pt x="58950" y="167199"/>
                  </a:cubicBezTo>
                  <a:lnTo>
                    <a:pt x="0" y="168242"/>
                  </a:lnTo>
                </a:path>
              </a:pathLst>
            </a:custGeom>
            <a:noFill/>
            <a:ln w="22225" cap="rnd">
              <a:solidFill>
                <a:srgbClr val="EA42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1358851" y="3382645"/>
              <a:ext cx="437554" cy="106893"/>
            </a:xfrm>
            <a:prstGeom prst="roundRect">
              <a:avLst/>
            </a:prstGeom>
            <a:solidFill>
              <a:srgbClr val="EA4241"/>
            </a:solidFill>
            <a:ln w="22225">
              <a:solidFill>
                <a:srgbClr val="EA42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25" name="直接连接符 24"/>
          <p:cNvCxnSpPr/>
          <p:nvPr/>
        </p:nvCxnSpPr>
        <p:spPr>
          <a:xfrm>
            <a:off x="1853959" y="4027932"/>
            <a:ext cx="10164412" cy="0"/>
          </a:xfrm>
          <a:prstGeom prst="line">
            <a:avLst/>
          </a:prstGeom>
          <a:ln w="22225">
            <a:solidFill>
              <a:srgbClr val="EA4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圆角矩形 25"/>
          <p:cNvSpPr>
            <a:spLocks noChangeAspect="1"/>
          </p:cNvSpPr>
          <p:nvPr/>
        </p:nvSpPr>
        <p:spPr>
          <a:xfrm>
            <a:off x="2280262" y="3937911"/>
            <a:ext cx="179977" cy="180042"/>
          </a:xfrm>
          <a:prstGeom prst="roundRect">
            <a:avLst/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7" name="圆角矩形 26"/>
          <p:cNvSpPr>
            <a:spLocks noChangeAspect="1"/>
          </p:cNvSpPr>
          <p:nvPr/>
        </p:nvSpPr>
        <p:spPr>
          <a:xfrm>
            <a:off x="3779112" y="3937911"/>
            <a:ext cx="179977" cy="180042"/>
          </a:xfrm>
          <a:prstGeom prst="roundRect">
            <a:avLst/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圆角矩形 27"/>
          <p:cNvSpPr>
            <a:spLocks noChangeAspect="1"/>
          </p:cNvSpPr>
          <p:nvPr/>
        </p:nvSpPr>
        <p:spPr>
          <a:xfrm>
            <a:off x="6627617" y="3937911"/>
            <a:ext cx="179977" cy="180042"/>
          </a:xfrm>
          <a:prstGeom prst="roundRect">
            <a:avLst/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圆角矩形 29"/>
          <p:cNvSpPr>
            <a:spLocks noChangeAspect="1"/>
          </p:cNvSpPr>
          <p:nvPr/>
        </p:nvSpPr>
        <p:spPr>
          <a:xfrm>
            <a:off x="8344154" y="3937911"/>
            <a:ext cx="179977" cy="180042"/>
          </a:xfrm>
          <a:prstGeom prst="roundRect">
            <a:avLst/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334197" y="2558802"/>
            <a:ext cx="2282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zh-CN" altLang="en-US" sz="1600" b="1" dirty="0" smtClean="0">
                <a:latin typeface="微软雅黑" pitchFamily="34" charset="-122"/>
                <a:ea typeface="微软雅黑" pitchFamily="34" charset="-122"/>
              </a:rPr>
              <a:t>研发</a:t>
            </a:r>
            <a:endParaRPr lang="en-US" altLang="zh-CN" sz="16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完成</a:t>
            </a:r>
            <a:r>
              <a:rPr lang="zh-CN" altLang="en-US" sz="14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样机开发，包括软件、硬件、手板。</a:t>
            </a:r>
          </a:p>
        </p:txBody>
      </p:sp>
      <p:sp>
        <p:nvSpPr>
          <p:cNvPr id="2" name="泪滴形 1"/>
          <p:cNvSpPr/>
          <p:nvPr/>
        </p:nvSpPr>
        <p:spPr>
          <a:xfrm rot="8100000">
            <a:off x="1618245" y="2127478"/>
            <a:ext cx="1487248" cy="1487786"/>
          </a:xfrm>
          <a:prstGeom prst="teardrop">
            <a:avLst/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698595" y="2651135"/>
            <a:ext cx="2401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众筹版产品发货</a:t>
            </a:r>
            <a:endParaRPr lang="en-US" altLang="zh-CN" sz="1600" b="1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众筹产品在</a:t>
            </a:r>
            <a:r>
              <a:rPr lang="en-US" altLang="zh-CN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3</a:t>
            </a:r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月底前送到第一批种子用户的手上。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2" name="泪滴形 41"/>
          <p:cNvSpPr/>
          <p:nvPr/>
        </p:nvSpPr>
        <p:spPr>
          <a:xfrm rot="8100000">
            <a:off x="5963696" y="2127478"/>
            <a:ext cx="1487248" cy="1487786"/>
          </a:xfrm>
          <a:prstGeom prst="teardrop">
            <a:avLst/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泪滴形 42"/>
          <p:cNvSpPr/>
          <p:nvPr/>
        </p:nvSpPr>
        <p:spPr>
          <a:xfrm rot="18900000">
            <a:off x="3125474" y="4448506"/>
            <a:ext cx="1487248" cy="1487786"/>
          </a:xfrm>
          <a:prstGeom prst="teardrop">
            <a:avLst/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799062" y="4421696"/>
            <a:ext cx="22816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淘宝众</a:t>
            </a:r>
            <a:r>
              <a:rPr lang="zh-CN" altLang="en-US" sz="1600" b="1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筹</a:t>
            </a:r>
            <a:r>
              <a:rPr lang="zh-CN" altLang="en-US" sz="1600" b="1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上线</a:t>
            </a:r>
            <a:endParaRPr lang="en-US" altLang="zh-CN" sz="1600" b="1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2014.12.25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在淘宝众筹上预售，筹资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54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万元</a:t>
            </a:r>
            <a:r>
              <a:rPr lang="en-US" altLang="zh-CN" sz="14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RMB</a:t>
            </a:r>
            <a:r>
              <a:rPr lang="zh-CN" altLang="en-US" sz="14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endParaRPr lang="zh-CN" altLang="en-US" sz="14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5" name="泪滴形 44"/>
          <p:cNvSpPr/>
          <p:nvPr/>
        </p:nvSpPr>
        <p:spPr>
          <a:xfrm rot="18900000">
            <a:off x="7701406" y="4448506"/>
            <a:ext cx="1487248" cy="1487786"/>
          </a:xfrm>
          <a:prstGeom prst="teardrop">
            <a:avLst/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407574" y="4483251"/>
            <a:ext cx="2193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后续</a:t>
            </a:r>
            <a:r>
              <a:rPr lang="zh-CN" altLang="en-US" sz="1600" b="1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产品</a:t>
            </a:r>
            <a:endParaRPr lang="en-US" altLang="zh-CN" sz="1600" b="1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r>
              <a:rPr lang="zh-CN" altLang="en-US" sz="1600" dirty="0" smtClean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完成一款全新的智能健身车产品的开发，预计在京东、淘宝上进行众筹。并开始推进智能健身房合作计划。</a:t>
            </a:r>
            <a:endParaRPr lang="zh-CN" altLang="en-US" sz="16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57767" y="2578916"/>
            <a:ext cx="1186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latin typeface="Agency FB" panose="020B0503020202020204" pitchFamily="34" charset="0"/>
              </a:rPr>
              <a:t>2014.08</a:t>
            </a:r>
            <a:endParaRPr lang="zh-CN" altLang="en-US" dirty="0">
              <a:latin typeface="Agency FB" panose="020B05030202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112445" y="2574192"/>
            <a:ext cx="11945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latin typeface="Agency FB" panose="020B0503020202020204" pitchFamily="34" charset="0"/>
              </a:rPr>
              <a:t>2015.03</a:t>
            </a:r>
            <a:endParaRPr lang="zh-CN" altLang="en-US" dirty="0">
              <a:latin typeface="Agency FB" panose="020B0503020202020204" pitchFamily="34" charset="0"/>
            </a:endParaRPr>
          </a:p>
        </p:txBody>
      </p:sp>
      <p:sp>
        <p:nvSpPr>
          <p:cNvPr id="48" name="文本框 2"/>
          <p:cNvSpPr txBox="1"/>
          <p:nvPr/>
        </p:nvSpPr>
        <p:spPr>
          <a:xfrm>
            <a:off x="3369602" y="4912498"/>
            <a:ext cx="10759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 smtClean="0">
                <a:latin typeface="Agency FB" panose="020B0503020202020204" pitchFamily="34" charset="0"/>
              </a:rPr>
              <a:t>2014.12</a:t>
            </a:r>
            <a:endParaRPr lang="zh-CN" altLang="en-US" dirty="0">
              <a:latin typeface="Agency FB" panose="020B0503020202020204" pitchFamily="34" charset="0"/>
            </a:endParaRPr>
          </a:p>
        </p:txBody>
      </p:sp>
      <p:sp>
        <p:nvSpPr>
          <p:cNvPr id="49" name="文本框 2"/>
          <p:cNvSpPr txBox="1"/>
          <p:nvPr/>
        </p:nvSpPr>
        <p:spPr>
          <a:xfrm>
            <a:off x="7850957" y="4897686"/>
            <a:ext cx="11047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 smtClean="0">
                <a:latin typeface="Agency FB" panose="020B0503020202020204" pitchFamily="34" charset="0"/>
              </a:rPr>
              <a:t>2015.10</a:t>
            </a:r>
            <a:endParaRPr lang="zh-CN" altLang="en-US" dirty="0">
              <a:latin typeface="Agency FB" panose="020B0503020202020204" pitchFamily="34" charset="0"/>
            </a:endParaRPr>
          </a:p>
        </p:txBody>
      </p:sp>
      <p:sp>
        <p:nvSpPr>
          <p:cNvPr id="51" name="泪滴形 50"/>
          <p:cNvSpPr/>
          <p:nvPr/>
        </p:nvSpPr>
        <p:spPr>
          <a:xfrm rot="8100000">
            <a:off x="346819" y="222114"/>
            <a:ext cx="741631" cy="741900"/>
          </a:xfrm>
          <a:prstGeom prst="teardrop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91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47334" y="2709714"/>
            <a:ext cx="4151800" cy="2808312"/>
          </a:xfrm>
        </p:spPr>
        <p:txBody>
          <a:bodyPr>
            <a:normAutofit fontScale="90000"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我们的产品在淘宝众筹上大受欢迎，支持率突破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5000%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，融资接近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RMB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，第一批种子用户在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月份抢先体验第一代燃速健身车的魅力。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产品及渠道方面也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与多家合作方进入协议商议及签署阶段，目前建立合作关系的机构有丰富的资源帮助我们积累用户。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0" y="1"/>
            <a:ext cx="12190413" cy="1378358"/>
            <a:chOff x="0" y="0"/>
            <a:chExt cx="12192000" cy="1378039"/>
          </a:xfrm>
        </p:grpSpPr>
        <p:sp>
          <p:nvSpPr>
            <p:cNvPr id="6" name="折角形 5"/>
            <p:cNvSpPr/>
            <p:nvPr/>
          </p:nvSpPr>
          <p:spPr>
            <a:xfrm>
              <a:off x="0" y="0"/>
              <a:ext cx="12192000" cy="1378039"/>
            </a:xfrm>
            <a:prstGeom prst="foldedCorner">
              <a:avLst>
                <a:gd name="adj" fmla="val 0"/>
              </a:avLst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文本框 4"/>
            <p:cNvSpPr txBox="1"/>
            <p:nvPr/>
          </p:nvSpPr>
          <p:spPr>
            <a:xfrm>
              <a:off x="1234225" y="109849"/>
              <a:ext cx="9983273" cy="964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4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众筹</a:t>
              </a:r>
              <a:endPara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泪滴形 7"/>
          <p:cNvSpPr/>
          <p:nvPr/>
        </p:nvSpPr>
        <p:spPr>
          <a:xfrm rot="8100000">
            <a:off x="346819" y="222114"/>
            <a:ext cx="741631" cy="741900"/>
          </a:xfrm>
          <a:prstGeom prst="teardrop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054646" y="2292203"/>
            <a:ext cx="5392905" cy="3701940"/>
            <a:chOff x="728495" y="1944915"/>
            <a:chExt cx="5392905" cy="3701940"/>
          </a:xfrm>
        </p:grpSpPr>
        <p:sp>
          <p:nvSpPr>
            <p:cNvPr id="11" name="矩形 10"/>
            <p:cNvSpPr/>
            <p:nvPr/>
          </p:nvSpPr>
          <p:spPr>
            <a:xfrm>
              <a:off x="1152375" y="2278723"/>
              <a:ext cx="4969025" cy="3368132"/>
            </a:xfrm>
            <a:prstGeom prst="rect">
              <a:avLst/>
            </a:prstGeom>
            <a:solidFill>
              <a:srgbClr val="EA4241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728495" y="1944915"/>
              <a:ext cx="4969025" cy="3368132"/>
            </a:xfrm>
            <a:prstGeom prst="rect">
              <a:avLst/>
            </a:prstGeom>
            <a:solidFill>
              <a:srgbClr val="EA4241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25" name="Picture 1" descr="C:\Users\grace\AppData\Roaming\Tencent\Users\1187204065\QQ\WinTemp\RichOle\Y5YH2MZ1KNMLGOL218{5LWF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702" y="2700700"/>
            <a:ext cx="4429094" cy="2889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429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折角形 5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1305" y="12781"/>
            <a:ext cx="10514231" cy="1325870"/>
          </a:xfrm>
        </p:spPr>
        <p:txBody>
          <a:bodyPr>
            <a:normAutofit/>
          </a:bodyPr>
          <a:lstStyle/>
          <a:p>
            <a:pPr algn="ctr"/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为什么健身总是难以坚持</a:t>
            </a:r>
          </a:p>
        </p:txBody>
      </p:sp>
      <p:sp>
        <p:nvSpPr>
          <p:cNvPr id="3" name="矩形 2"/>
          <p:cNvSpPr/>
          <p:nvPr/>
        </p:nvSpPr>
        <p:spPr>
          <a:xfrm>
            <a:off x="4191255" y="4335009"/>
            <a:ext cx="7560841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人类天生具有</a:t>
            </a:r>
            <a:r>
              <a:rPr lang="zh-CN" altLang="en-US" sz="9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惰性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，需要用坚强的意志力去不断克服它，只有这样才能把健身坚持下去。</a:t>
            </a:r>
          </a:p>
          <a:p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38" y="1776342"/>
            <a:ext cx="3791876" cy="2520280"/>
          </a:xfrm>
          <a:prstGeom prst="rect">
            <a:avLst/>
          </a:prstGeom>
          <a:noFill/>
          <a:ln w="38100">
            <a:solidFill>
              <a:srgbClr val="EA424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8973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折角形 5"/>
          <p:cNvSpPr/>
          <p:nvPr/>
        </p:nvSpPr>
        <p:spPr>
          <a:xfrm>
            <a:off x="0" y="1"/>
            <a:ext cx="12190413" cy="1378358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文本框 4"/>
          <p:cNvSpPr txBox="1"/>
          <p:nvPr/>
        </p:nvSpPr>
        <p:spPr>
          <a:xfrm>
            <a:off x="487186" y="117426"/>
            <a:ext cx="11216039" cy="96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RunRunFast</a:t>
            </a:r>
            <a:r>
              <a:rPr lang="zh-CN" altLang="en-US" sz="4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微信公众号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282539" y="443619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027" y="1773610"/>
            <a:ext cx="4761427" cy="472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8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折角形 5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1305" y="12781"/>
            <a:ext cx="10514231" cy="1325870"/>
          </a:xfrm>
        </p:spPr>
        <p:txBody>
          <a:bodyPr>
            <a:normAutofit/>
          </a:bodyPr>
          <a:lstStyle/>
          <a:p>
            <a:pPr algn="ctr"/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健身的体验导致惰性不可战胜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502918" y="6094090"/>
            <a:ext cx="87129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健身体验枯燥、孤独、缺乏成就感，这种体验带来的结果就是惰性最终战胜了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意志力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341109" y="2874769"/>
            <a:ext cx="1640328" cy="1640922"/>
            <a:chOff x="1082722" y="2502893"/>
            <a:chExt cx="1640328" cy="1640922"/>
          </a:xfrm>
        </p:grpSpPr>
        <p:sp>
          <p:nvSpPr>
            <p:cNvPr id="30" name="椭圆 29"/>
            <p:cNvSpPr/>
            <p:nvPr/>
          </p:nvSpPr>
          <p:spPr>
            <a:xfrm>
              <a:off x="1082722" y="2502893"/>
              <a:ext cx="1640328" cy="1640922"/>
            </a:xfrm>
            <a:prstGeom prst="ellipse">
              <a:avLst/>
            </a:prstGeom>
            <a:noFill/>
            <a:ln w="50800">
              <a:solidFill>
                <a:srgbClr val="EA42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451480" y="2848509"/>
              <a:ext cx="902811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健身</a:t>
              </a:r>
              <a:endPara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体验</a:t>
              </a:r>
              <a:endPara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7539008" y="3562968"/>
            <a:ext cx="15535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惰性</a:t>
            </a:r>
            <a:endParaRPr lang="en-US" altLang="zh-CN" sz="4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60173" y="3586004"/>
            <a:ext cx="19236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4000" b="1" dirty="0"/>
              <a:t>意志力</a:t>
            </a:r>
            <a:endParaRPr lang="en-US" altLang="zh-CN" sz="4000" b="1" dirty="0"/>
          </a:p>
        </p:txBody>
      </p:sp>
      <p:grpSp>
        <p:nvGrpSpPr>
          <p:cNvPr id="12" name="组合 11"/>
          <p:cNvGrpSpPr/>
          <p:nvPr/>
        </p:nvGrpSpPr>
        <p:grpSpPr>
          <a:xfrm>
            <a:off x="766614" y="2149438"/>
            <a:ext cx="939550" cy="900000"/>
            <a:chOff x="3824014" y="2948986"/>
            <a:chExt cx="939550" cy="900000"/>
          </a:xfrm>
          <a:solidFill>
            <a:srgbClr val="EA4241"/>
          </a:solidFill>
        </p:grpSpPr>
        <p:sp>
          <p:nvSpPr>
            <p:cNvPr id="38" name="椭圆 37"/>
            <p:cNvSpPr/>
            <p:nvPr/>
          </p:nvSpPr>
          <p:spPr>
            <a:xfrm>
              <a:off x="3824014" y="2948986"/>
              <a:ext cx="900000" cy="900000"/>
            </a:xfrm>
            <a:prstGeom prst="ellipse">
              <a:avLst/>
            </a:prstGeom>
            <a:grpFill/>
            <a:ln w="50800">
              <a:solidFill>
                <a:srgbClr val="EA42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856463" y="3226563"/>
              <a:ext cx="9071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孤独</a:t>
              </a:r>
              <a:endPara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2" name="直接连接符 41"/>
          <p:cNvCxnSpPr/>
          <p:nvPr/>
        </p:nvCxnSpPr>
        <p:spPr>
          <a:xfrm flipV="1">
            <a:off x="3888057" y="2288698"/>
            <a:ext cx="1244976" cy="1069088"/>
          </a:xfrm>
          <a:prstGeom prst="line">
            <a:avLst/>
          </a:prstGeom>
          <a:ln w="25400">
            <a:solidFill>
              <a:srgbClr val="EA4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1632381" y="2848509"/>
            <a:ext cx="836356" cy="430246"/>
          </a:xfrm>
          <a:prstGeom prst="line">
            <a:avLst/>
          </a:prstGeom>
          <a:ln w="25400">
            <a:solidFill>
              <a:srgbClr val="EA4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flipV="1">
            <a:off x="2888737" y="4492072"/>
            <a:ext cx="156064" cy="737922"/>
          </a:xfrm>
          <a:prstGeom prst="line">
            <a:avLst/>
          </a:prstGeom>
          <a:ln w="25400">
            <a:solidFill>
              <a:srgbClr val="EA4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2396841" y="5005202"/>
            <a:ext cx="1008000" cy="1008000"/>
            <a:chOff x="504922" y="4498915"/>
            <a:chExt cx="1008000" cy="1008000"/>
          </a:xfrm>
        </p:grpSpPr>
        <p:sp>
          <p:nvSpPr>
            <p:cNvPr id="27" name="椭圆 26"/>
            <p:cNvSpPr/>
            <p:nvPr/>
          </p:nvSpPr>
          <p:spPr>
            <a:xfrm>
              <a:off x="504922" y="4498915"/>
              <a:ext cx="1008000" cy="1008000"/>
            </a:xfrm>
            <a:prstGeom prst="ellipse">
              <a:avLst/>
            </a:prstGeom>
            <a:solidFill>
              <a:srgbClr val="EA4241"/>
            </a:solidFill>
            <a:ln w="50800">
              <a:solidFill>
                <a:srgbClr val="EA42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5564" y="4802860"/>
              <a:ext cx="7194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枯燥</a:t>
              </a:r>
              <a:endPara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754173" y="1571145"/>
            <a:ext cx="1155600" cy="1156586"/>
            <a:chOff x="5719818" y="4980447"/>
            <a:chExt cx="1155600" cy="1156586"/>
          </a:xfrm>
          <a:solidFill>
            <a:srgbClr val="EA4241"/>
          </a:solidFill>
        </p:grpSpPr>
        <p:sp>
          <p:nvSpPr>
            <p:cNvPr id="28" name="椭圆 27"/>
            <p:cNvSpPr/>
            <p:nvPr/>
          </p:nvSpPr>
          <p:spPr>
            <a:xfrm>
              <a:off x="5719818" y="4980447"/>
              <a:ext cx="1155600" cy="1156586"/>
            </a:xfrm>
            <a:prstGeom prst="ellipse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782822" y="5197519"/>
              <a:ext cx="1029591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缺乏</a:t>
              </a:r>
              <a:endPara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成就感</a:t>
              </a:r>
              <a:endPara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1" name="矩形 50"/>
          <p:cNvSpPr/>
          <p:nvPr/>
        </p:nvSpPr>
        <p:spPr>
          <a:xfrm>
            <a:off x="8959645" y="3362913"/>
            <a:ext cx="841913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6600" b="1" cap="none" spc="0" dirty="0" smtClean="0">
                <a:ln w="18000">
                  <a:solidFill>
                    <a:srgbClr val="EA4241"/>
                  </a:solidFill>
                  <a:prstDash val="solid"/>
                  <a:miter lim="800000"/>
                </a:ln>
                <a:solidFill>
                  <a:srgbClr val="EA4241"/>
                </a:solidFill>
              </a:rPr>
              <a:t>&gt;</a:t>
            </a:r>
            <a:endParaRPr lang="zh-CN" altLang="en-US" sz="6600" b="1" cap="none" spc="0" dirty="0">
              <a:ln w="18000">
                <a:solidFill>
                  <a:srgbClr val="EA4241"/>
                </a:solidFill>
                <a:prstDash val="solid"/>
                <a:miter lim="800000"/>
              </a:ln>
              <a:solidFill>
                <a:srgbClr val="EA4241"/>
              </a:solidFill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5387037" y="3727193"/>
            <a:ext cx="1045471" cy="484632"/>
          </a:xfrm>
          <a:prstGeom prst="rightArrow">
            <a:avLst/>
          </a:prstGeom>
          <a:solidFill>
            <a:srgbClr val="EA4241"/>
          </a:solidFill>
          <a:ln>
            <a:solidFill>
              <a:srgbClr val="EA42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EA424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76295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42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左右箭头 4"/>
          <p:cNvSpPr/>
          <p:nvPr/>
        </p:nvSpPr>
        <p:spPr>
          <a:xfrm>
            <a:off x="1725338" y="2107666"/>
            <a:ext cx="8611935" cy="2149120"/>
          </a:xfrm>
          <a:prstGeom prst="leftRightArrow">
            <a:avLst>
              <a:gd name="adj1" fmla="val 50000"/>
              <a:gd name="adj2" fmla="val 0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r>
              <a:rPr lang="en-US" altLang="zh-CN" sz="7200" b="1" dirty="0" smtClean="0">
                <a:solidFill>
                  <a:srgbClr val="AE3737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7200" b="1" dirty="0">
              <a:solidFill>
                <a:srgbClr val="AE3737"/>
              </a:solidFill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27507" y="3933967"/>
            <a:ext cx="7240516" cy="141576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6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zh-CN" altLang="en-US" sz="6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en-US" altLang="zh-CN" sz="64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惰性的完美解决方案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379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54646" y="2061642"/>
            <a:ext cx="5688632" cy="4422742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altLang="zh-CN" sz="2000" b="1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RunRunFast</a:t>
            </a: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，可能是全世界最好玩的健身车。</a:t>
            </a:r>
            <a:endParaRPr lang="en-US" altLang="zh-CN" sz="2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通过蓝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牙无线连接智能手机与平板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电脑，心率模块实时监测用户心率活动，更首创性实现了游戏按键与车身的完美融合。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健身车与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配套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的珠联璧合，让用户不仅能够得到科学的健身指导，还能在娱乐游戏中享受健康。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给自己一次尝试，你会爱上这种更加科学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更加</a:t>
            </a:r>
            <a:r>
              <a:rPr lang="zh-CN" altLang="en-US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娱乐的健身休闲方式。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折角形 10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93995" y="238391"/>
            <a:ext cx="9609862" cy="792271"/>
          </a:xfrm>
        </p:spPr>
        <p:txBody>
          <a:bodyPr>
            <a:noAutofit/>
          </a:bodyPr>
          <a:lstStyle/>
          <a:p>
            <a:pPr algn="ctr"/>
            <a:r>
              <a:rPr lang="en-US" altLang="zh-CN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RUNRUNFAST   </a:t>
            </a:r>
            <a:r>
              <a:rPr lang="zh-CN" altLang="en-US" sz="4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智能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磁控健身车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58980" y="6386951"/>
            <a:ext cx="4201016" cy="369328"/>
          </a:xfrm>
          <a:prstGeom prst="rect">
            <a:avLst/>
          </a:prstGeom>
          <a:noFill/>
        </p:spPr>
        <p:txBody>
          <a:bodyPr wrap="none" lIns="121917" tIns="60958" rIns="121917" bIns="60958" rtlCol="0">
            <a:spAutoFit/>
          </a:bodyPr>
          <a:lstStyle/>
          <a:p>
            <a:pPr algn="ctr"/>
            <a:r>
              <a:rPr lang="zh-CN" altLang="en-US" sz="1600" dirty="0" smtClean="0"/>
              <a:t>产品专利号：</a:t>
            </a:r>
            <a:r>
              <a:rPr lang="en-US" altLang="zh-CN" sz="1600" dirty="0" smtClean="0"/>
              <a:t>2014203039193 / 2014102534978</a:t>
            </a:r>
            <a:endParaRPr lang="zh-CN" altLang="en-US" sz="1600" dirty="0"/>
          </a:p>
        </p:txBody>
      </p:sp>
      <p:pic>
        <p:nvPicPr>
          <p:cNvPr id="7" name="Picture 3" descr="C:\Users\grace\Desktop\页面设计资料\渲染图\6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489" y="1421454"/>
            <a:ext cx="7446798" cy="5117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697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折角形 10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911305" y="12781"/>
            <a:ext cx="10514231" cy="1325870"/>
          </a:xfrm>
        </p:spPr>
        <p:txBody>
          <a:bodyPr>
            <a:normAutofit/>
          </a:bodyPr>
          <a:lstStyle/>
          <a:p>
            <a:pPr algn="ctr"/>
            <a:r>
              <a:rPr lang="en-US" altLang="zh-CN" sz="6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大核心功能 全天候私人健身教练 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2"/>
          <p:cNvSpPr txBox="1"/>
          <p:nvPr/>
        </p:nvSpPr>
        <p:spPr>
          <a:xfrm>
            <a:off x="754793" y="1939100"/>
            <a:ext cx="2624411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endParaRPr lang="en-US" altLang="zh-CN" sz="1800" dirty="0" smtClean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量</a:t>
            </a:r>
            <a:r>
              <a:rPr lang="zh-CN" altLang="en-US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身制定健身计划，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实时</a:t>
            </a:r>
            <a:r>
              <a:rPr lang="zh-CN" altLang="en-US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监测运动数据和心率活动，打造最科学数据分析和健身指导。</a:t>
            </a:r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8" name="文本框 13"/>
          <p:cNvSpPr txBox="1"/>
          <p:nvPr/>
        </p:nvSpPr>
        <p:spPr>
          <a:xfrm>
            <a:off x="8991096" y="2330031"/>
            <a:ext cx="2624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游戏</a:t>
            </a:r>
            <a:r>
              <a:rPr lang="zh-CN" altLang="en-US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按键与健身数据的双重联合，让你手脚并用，在娱乐中享受健身的无穷魅力。</a:t>
            </a:r>
            <a:endParaRPr lang="zh-CN" altLang="zh-CN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9" name="文本框 14"/>
          <p:cNvSpPr txBox="1"/>
          <p:nvPr/>
        </p:nvSpPr>
        <p:spPr>
          <a:xfrm>
            <a:off x="753369" y="4941962"/>
            <a:ext cx="2624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环</a:t>
            </a:r>
            <a:r>
              <a:rPr lang="zh-CN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青海湖、环海南岛</a:t>
            </a:r>
            <a:r>
              <a:rPr lang="en-US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….</a:t>
            </a:r>
            <a:r>
              <a:rPr lang="zh-CN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足不出户，就能领略骑行天下的乐趣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。</a:t>
            </a:r>
          </a:p>
        </p:txBody>
      </p:sp>
      <p:sp>
        <p:nvSpPr>
          <p:cNvPr id="20" name="文本框 15"/>
          <p:cNvSpPr txBox="1"/>
          <p:nvPr/>
        </p:nvSpPr>
        <p:spPr>
          <a:xfrm>
            <a:off x="9049749" y="4943243"/>
            <a:ext cx="2624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云端记录运动</a:t>
            </a:r>
            <a:r>
              <a:rPr lang="zh-CN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数据</a:t>
            </a:r>
            <a:r>
              <a:rPr lang="zh-CN" altLang="zh-CN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</a:t>
            </a:r>
            <a:r>
              <a:rPr lang="zh-CN" altLang="en-US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帮助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你</a:t>
            </a:r>
            <a:r>
              <a:rPr lang="zh-CN" altLang="zh-CN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合理</a:t>
            </a:r>
            <a:r>
              <a:rPr lang="zh-CN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安排锻炼计划，</a:t>
            </a:r>
            <a:r>
              <a:rPr lang="zh-CN" altLang="zh-CN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见证</a:t>
            </a:r>
            <a:r>
              <a:rPr lang="zh-CN" altLang="en-US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你的</a:t>
            </a:r>
            <a:r>
              <a:rPr lang="zh-CN" altLang="zh-CN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成长</a:t>
            </a:r>
            <a:r>
              <a:rPr lang="zh-CN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</a:t>
            </a:r>
            <a:r>
              <a:rPr lang="zh-CN" altLang="zh-CN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帮助</a:t>
            </a:r>
            <a:r>
              <a:rPr lang="zh-CN" altLang="en-US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你</a:t>
            </a:r>
            <a:r>
              <a:rPr lang="zh-CN" altLang="zh-CN" sz="1800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持续</a:t>
            </a:r>
            <a:r>
              <a:rPr lang="zh-CN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改善</a:t>
            </a:r>
            <a:r>
              <a:rPr lang="zh-CN" altLang="en-US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健身</a:t>
            </a:r>
            <a:r>
              <a:rPr lang="zh-CN" altLang="zh-CN" sz="1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效果。</a:t>
            </a:r>
            <a:endParaRPr lang="zh-CN" altLang="en-US" sz="18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39703" y="2205658"/>
            <a:ext cx="3711006" cy="3740026"/>
            <a:chOff x="3968376" y="1778000"/>
            <a:chExt cx="4276066" cy="4276066"/>
          </a:xfrm>
        </p:grpSpPr>
        <p:sp>
          <p:nvSpPr>
            <p:cNvPr id="13" name="圆角矩形 12"/>
            <p:cNvSpPr/>
            <p:nvPr/>
          </p:nvSpPr>
          <p:spPr>
            <a:xfrm>
              <a:off x="3968376" y="1783648"/>
              <a:ext cx="1888466" cy="1888466"/>
            </a:xfrm>
            <a:prstGeom prst="roundRect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zh-CN" altLang="en-US" sz="4000" b="1" dirty="0" smtClean="0">
                  <a:solidFill>
                    <a:schemeClr val="tx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健身指导</a:t>
              </a:r>
              <a:endParaRPr lang="zh-CN" altLang="en-US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6355976" y="1778000"/>
              <a:ext cx="1888466" cy="1888466"/>
            </a:xfrm>
            <a:prstGeom prst="roundRect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zh-CN" altLang="en-US" sz="4000" b="1" dirty="0" smtClean="0">
                  <a:solidFill>
                    <a:schemeClr val="tx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游戏模式</a:t>
              </a:r>
              <a:endParaRPr lang="zh-CN" altLang="en-US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3968376" y="4165600"/>
              <a:ext cx="1888466" cy="1888466"/>
            </a:xfrm>
            <a:prstGeom prst="roundRect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b="1" dirty="0" smtClean="0">
                  <a:solidFill>
                    <a:schemeClr val="tx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虚拟骑行</a:t>
              </a:r>
              <a:endParaRPr lang="zh-CN" altLang="en-US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6355976" y="4165600"/>
              <a:ext cx="1888466" cy="1888466"/>
            </a:xfrm>
            <a:prstGeom prst="roundRect">
              <a:avLst/>
            </a:prstGeom>
            <a:solidFill>
              <a:srgbClr val="EA4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zh-CN" altLang="en-US" sz="4000" b="1" dirty="0" smtClean="0">
                  <a:solidFill>
                    <a:schemeClr val="tx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云端存储</a:t>
              </a:r>
              <a:endParaRPr lang="zh-CN" altLang="en-US" sz="4000" b="1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5394018" y="3206467"/>
              <a:ext cx="1424781" cy="1424781"/>
            </a:xfrm>
            <a:custGeom>
              <a:avLst/>
              <a:gdLst>
                <a:gd name="connsiteX0" fmla="*/ 0 w 1424781"/>
                <a:gd name="connsiteY0" fmla="*/ 712391 h 1424781"/>
                <a:gd name="connsiteX1" fmla="*/ 712391 w 1424781"/>
                <a:gd name="connsiteY1" fmla="*/ 0 h 1424781"/>
                <a:gd name="connsiteX2" fmla="*/ 1424782 w 1424781"/>
                <a:gd name="connsiteY2" fmla="*/ 712391 h 1424781"/>
                <a:gd name="connsiteX3" fmla="*/ 712391 w 1424781"/>
                <a:gd name="connsiteY3" fmla="*/ 1424782 h 1424781"/>
                <a:gd name="connsiteX4" fmla="*/ 0 w 1424781"/>
                <a:gd name="connsiteY4" fmla="*/ 712391 h 1424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4781" h="1424781">
                  <a:moveTo>
                    <a:pt x="0" y="712391"/>
                  </a:moveTo>
                  <a:cubicBezTo>
                    <a:pt x="0" y="318948"/>
                    <a:pt x="318948" y="0"/>
                    <a:pt x="712391" y="0"/>
                  </a:cubicBezTo>
                  <a:cubicBezTo>
                    <a:pt x="1105834" y="0"/>
                    <a:pt x="1424782" y="318948"/>
                    <a:pt x="1424782" y="712391"/>
                  </a:cubicBezTo>
                  <a:cubicBezTo>
                    <a:pt x="1424782" y="1105834"/>
                    <a:pt x="1105834" y="1424782"/>
                    <a:pt x="712391" y="1424782"/>
                  </a:cubicBezTo>
                  <a:cubicBezTo>
                    <a:pt x="318948" y="1424782"/>
                    <a:pt x="0" y="1105834"/>
                    <a:pt x="0" y="712391"/>
                  </a:cubicBezTo>
                  <a:close/>
                </a:path>
              </a:pathLst>
            </a:custGeom>
            <a:solidFill>
              <a:srgbClr val="EFF6B0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48024" tIns="248024" rIns="248024" bIns="248024" numCol="1" spcCol="1270" anchor="ctr" anchorCtr="0">
              <a:noAutofit/>
            </a:bodyPr>
            <a:lstStyle/>
            <a:p>
              <a:pPr lvl="0" algn="ctr" defTabSz="1377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4800" b="1" kern="1200" dirty="0" smtClean="0">
                  <a:solidFill>
                    <a:srgbClr val="404040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4</a:t>
              </a:r>
              <a:endParaRPr lang="zh-CN" altLang="en-US" sz="4800" b="1" kern="1200" dirty="0">
                <a:solidFill>
                  <a:srgbClr val="40404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cxnSp>
        <p:nvCxnSpPr>
          <p:cNvPr id="22" name="直接连接符 21"/>
          <p:cNvCxnSpPr/>
          <p:nvPr/>
        </p:nvCxnSpPr>
        <p:spPr>
          <a:xfrm flipH="1" flipV="1">
            <a:off x="622938" y="2330031"/>
            <a:ext cx="2756266" cy="0"/>
          </a:xfrm>
          <a:prstGeom prst="line">
            <a:avLst/>
          </a:prstGeom>
          <a:ln w="22225">
            <a:solidFill>
              <a:srgbClr val="EA424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V="1">
            <a:off x="8857739" y="2330031"/>
            <a:ext cx="2754909" cy="0"/>
          </a:xfrm>
          <a:prstGeom prst="line">
            <a:avLst/>
          </a:prstGeom>
          <a:ln w="22225">
            <a:solidFill>
              <a:srgbClr val="EA424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 flipV="1">
            <a:off x="622938" y="4943243"/>
            <a:ext cx="2756266" cy="0"/>
          </a:xfrm>
          <a:prstGeom prst="line">
            <a:avLst/>
          </a:prstGeom>
          <a:ln w="22225">
            <a:solidFill>
              <a:srgbClr val="EA424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8857739" y="4943243"/>
            <a:ext cx="2754909" cy="0"/>
          </a:xfrm>
          <a:prstGeom prst="line">
            <a:avLst/>
          </a:prstGeom>
          <a:ln w="22225">
            <a:solidFill>
              <a:srgbClr val="EA424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2331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折角形 7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标题 1"/>
          <p:cNvSpPr txBox="1">
            <a:spLocks/>
          </p:cNvSpPr>
          <p:nvPr/>
        </p:nvSpPr>
        <p:spPr>
          <a:xfrm>
            <a:off x="262558" y="12781"/>
            <a:ext cx="10514231" cy="132587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功能一 健身指导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22598" y="2493690"/>
            <a:ext cx="6840760" cy="3528392"/>
            <a:chOff x="773152" y="1773610"/>
            <a:chExt cx="7824850" cy="4366976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152" y="1773610"/>
              <a:ext cx="5322054" cy="2782991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2758" y="2493690"/>
              <a:ext cx="5311108" cy="2782800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6894" y="3357786"/>
              <a:ext cx="5311108" cy="2782800"/>
            </a:xfrm>
            <a:prstGeom prst="rect">
              <a:avLst/>
            </a:prstGeom>
          </p:spPr>
        </p:pic>
      </p:grpSp>
      <p:grpSp>
        <p:nvGrpSpPr>
          <p:cNvPr id="22" name="组合 21"/>
          <p:cNvGrpSpPr/>
          <p:nvPr/>
        </p:nvGrpSpPr>
        <p:grpSpPr>
          <a:xfrm>
            <a:off x="8328453" y="2201083"/>
            <a:ext cx="3454450" cy="1876783"/>
            <a:chOff x="8328453" y="2412662"/>
            <a:chExt cx="3454450" cy="1876783"/>
          </a:xfrm>
        </p:grpSpPr>
        <p:sp>
          <p:nvSpPr>
            <p:cNvPr id="23" name="标题 1"/>
            <p:cNvSpPr txBox="1">
              <a:spLocks/>
            </p:cNvSpPr>
            <p:nvPr/>
          </p:nvSpPr>
          <p:spPr>
            <a:xfrm>
              <a:off x="8328453" y="2412662"/>
              <a:ext cx="3454450" cy="187678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Autofit/>
            </a:bodyPr>
            <a:lstStyle>
              <a:lvl1pPr algn="l" defTabSz="914377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900" b="0" kern="1200">
                  <a:gradFill flip="none" rotWithShape="1">
                    <a:gsLst>
                      <a:gs pos="28000">
                        <a:schemeClr val="tx1">
                          <a:lumMod val="93000"/>
                        </a:schemeClr>
                      </a:gs>
                      <a:gs pos="0">
                        <a:schemeClr val="bg1">
                          <a:lumMod val="25000"/>
                          <a:lumOff val="75000"/>
                        </a:schemeClr>
                      </a:gs>
                      <a:gs pos="100000">
                        <a:schemeClr val="tx2">
                          <a:lumMod val="0"/>
                          <a:lumOff val="100000"/>
                        </a:schemeClr>
                      </a:gs>
                    </a:gsLst>
                    <a:lin ang="4800000" scaled="0"/>
                    <a:tileRect/>
                  </a:gra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APP</a:t>
              </a:r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同步显示骑行里程、时间、速度、心率、卡路里，根据为用户量身定制的健身计划，提供虚拟教练实时监督健身效果，并适时地进行语音指导，让运动更加科学，从此健身不再孤单。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8328453" y="2412662"/>
              <a:ext cx="3285194" cy="0"/>
            </a:xfrm>
            <a:prstGeom prst="line">
              <a:avLst/>
            </a:prstGeom>
            <a:ln w="22225">
              <a:solidFill>
                <a:srgbClr val="EA424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4081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折角形 7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标题 1"/>
          <p:cNvSpPr txBox="1">
            <a:spLocks/>
          </p:cNvSpPr>
          <p:nvPr/>
        </p:nvSpPr>
        <p:spPr>
          <a:xfrm>
            <a:off x="262558" y="12781"/>
            <a:ext cx="10514231" cy="132587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功能二 游戏互动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6" name="Picture 4" descr="C:\Users\grace\Desktop\未标题-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8902" y="-398045"/>
            <a:ext cx="8687495" cy="8687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组合 5"/>
          <p:cNvGrpSpPr/>
          <p:nvPr/>
        </p:nvGrpSpPr>
        <p:grpSpPr>
          <a:xfrm>
            <a:off x="471955" y="4509914"/>
            <a:ext cx="3456293" cy="1440160"/>
            <a:chOff x="471955" y="4653930"/>
            <a:chExt cx="3456293" cy="1440160"/>
          </a:xfrm>
        </p:grpSpPr>
        <p:sp>
          <p:nvSpPr>
            <p:cNvPr id="13" name="标题 1"/>
            <p:cNvSpPr txBox="1">
              <a:spLocks/>
            </p:cNvSpPr>
            <p:nvPr/>
          </p:nvSpPr>
          <p:spPr>
            <a:xfrm>
              <a:off x="471955" y="4793371"/>
              <a:ext cx="3454450" cy="1300719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Autofit/>
            </a:bodyPr>
            <a:lstStyle>
              <a:lvl1pPr algn="l" defTabSz="914377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900" b="0" kern="1200">
                  <a:gradFill flip="none" rotWithShape="1">
                    <a:gsLst>
                      <a:gs pos="28000">
                        <a:schemeClr val="tx1">
                          <a:lumMod val="93000"/>
                        </a:schemeClr>
                      </a:gs>
                      <a:gs pos="0">
                        <a:schemeClr val="bg1">
                          <a:lumMod val="25000"/>
                          <a:lumOff val="75000"/>
                        </a:schemeClr>
                      </a:gs>
                      <a:gs pos="100000">
                        <a:schemeClr val="tx2">
                          <a:lumMod val="0"/>
                          <a:lumOff val="100000"/>
                        </a:schemeClr>
                      </a:gs>
                    </a:gsLst>
                    <a:lin ang="4800000" scaled="0"/>
                    <a:tileRect/>
                  </a:gra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</a:t>
              </a: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首创</a:t>
              </a:r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性地在车身手柄上加入了游戏按键，可以通过手控按键和骑行数据来共同实现对游戏的操控，让你在枯燥的健身中享受意想不到的动感魅力。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566609" y="4653930"/>
              <a:ext cx="3361639" cy="0"/>
            </a:xfrm>
            <a:prstGeom prst="line">
              <a:avLst/>
            </a:prstGeom>
            <a:ln w="22225">
              <a:solidFill>
                <a:srgbClr val="EA424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070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折角形 7"/>
          <p:cNvSpPr/>
          <p:nvPr/>
        </p:nvSpPr>
        <p:spPr>
          <a:xfrm>
            <a:off x="0" y="0"/>
            <a:ext cx="12190413" cy="1269054"/>
          </a:xfrm>
          <a:prstGeom prst="foldedCorner">
            <a:avLst>
              <a:gd name="adj" fmla="val 0"/>
            </a:avLst>
          </a:prstGeom>
          <a:solidFill>
            <a:srgbClr val="EA4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标题 1"/>
          <p:cNvSpPr txBox="1">
            <a:spLocks/>
          </p:cNvSpPr>
          <p:nvPr/>
        </p:nvSpPr>
        <p:spPr>
          <a:xfrm>
            <a:off x="262558" y="12781"/>
            <a:ext cx="10514231" cy="132587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功能三 虚拟骑行</a:t>
            </a:r>
            <a:endParaRPr lang="zh-CN" altLang="en-US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38622" y="2205658"/>
            <a:ext cx="6624737" cy="3893368"/>
            <a:chOff x="1774725" y="2722453"/>
            <a:chExt cx="6624737" cy="3893368"/>
          </a:xfrm>
        </p:grpSpPr>
        <p:pic>
          <p:nvPicPr>
            <p:cNvPr id="4105" name="Picture 9" descr="C:\Users\grace\Desktop\页面设计资料\虚拟骑行的配图\2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70110" y="4682261"/>
              <a:ext cx="3437439" cy="19335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" name="组合 3"/>
            <p:cNvGrpSpPr/>
            <p:nvPr/>
          </p:nvGrpSpPr>
          <p:grpSpPr>
            <a:xfrm>
              <a:off x="1774725" y="2722453"/>
              <a:ext cx="6624737" cy="2849969"/>
              <a:chOff x="1774725" y="2722453"/>
              <a:chExt cx="6624737" cy="2849969"/>
            </a:xfrm>
          </p:grpSpPr>
          <p:pic>
            <p:nvPicPr>
              <p:cNvPr id="4104" name="Picture 8" descr="C:\Users\grace\Desktop\页面设计资料\虚拟骑行的配图\3.jp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774725" y="2722453"/>
                <a:ext cx="3614105" cy="22588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106" name="Picture 10" descr="C:\Users\grace\Desktop\页面设计资料\虚拟骑行的配图\1.jpg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87094" y="3087831"/>
                <a:ext cx="3312368" cy="24845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6" name="组合 5"/>
          <p:cNvGrpSpPr/>
          <p:nvPr/>
        </p:nvGrpSpPr>
        <p:grpSpPr>
          <a:xfrm>
            <a:off x="8328931" y="4293890"/>
            <a:ext cx="3454928" cy="1876783"/>
            <a:chOff x="8328453" y="2133650"/>
            <a:chExt cx="3454928" cy="1876783"/>
          </a:xfrm>
        </p:grpSpPr>
        <p:sp>
          <p:nvSpPr>
            <p:cNvPr id="19" name="标题 1"/>
            <p:cNvSpPr txBox="1">
              <a:spLocks/>
            </p:cNvSpPr>
            <p:nvPr/>
          </p:nvSpPr>
          <p:spPr>
            <a:xfrm>
              <a:off x="8328931" y="2133650"/>
              <a:ext cx="3454450" cy="1876783"/>
            </a:xfrm>
            <a:prstGeom prst="rect">
              <a:avLst/>
            </a:prstGeom>
          </p:spPr>
          <p:txBody>
            <a:bodyPr vert="horz" lIns="121917" tIns="60958" rIns="121917" bIns="60958" rtlCol="0" anchor="ctr">
              <a:noAutofit/>
            </a:bodyPr>
            <a:lstStyle>
              <a:lvl1pPr algn="l" defTabSz="914377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900" b="0" kern="1200">
                  <a:gradFill flip="none" rotWithShape="1">
                    <a:gsLst>
                      <a:gs pos="28000">
                        <a:schemeClr val="tx1">
                          <a:lumMod val="93000"/>
                        </a:schemeClr>
                      </a:gs>
                      <a:gs pos="0">
                        <a:schemeClr val="bg1">
                          <a:lumMod val="25000"/>
                          <a:lumOff val="75000"/>
                        </a:schemeClr>
                      </a:gs>
                      <a:gs pos="100000">
                        <a:schemeClr val="tx2">
                          <a:lumMod val="0"/>
                          <a:lumOff val="100000"/>
                        </a:schemeClr>
                      </a:gs>
                    </a:gsLst>
                    <a:lin ang="4800000" scaled="0"/>
                    <a:tileRect/>
                  </a:gra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</a:t>
              </a:r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环青海湖、环海南岛</a:t>
              </a:r>
              <a:r>
                <a:rPr lang="en-US" altLang="zh-CN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街景</a:t>
              </a:r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路线与骑行里程的结合，让你足不出户，便可在虚拟的世界里畅行。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8328453" y="2412662"/>
              <a:ext cx="3285194" cy="0"/>
            </a:xfrm>
            <a:prstGeom prst="line">
              <a:avLst/>
            </a:prstGeom>
            <a:ln w="22225">
              <a:solidFill>
                <a:srgbClr val="EA424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070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深度">
  <a:themeElements>
    <a:clrScheme name="深度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深度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深度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TC104033923[[fn=深度]]</Template>
  <TotalTime>7907</TotalTime>
  <Words>811</Words>
  <Application>Microsoft Office PowerPoint</Application>
  <PresentationFormat>自定义</PresentationFormat>
  <Paragraphs>120</Paragraphs>
  <Slides>20</Slides>
  <Notes>10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1" baseType="lpstr">
      <vt:lpstr>深度</vt:lpstr>
      <vt:lpstr>RUNRUNFAST</vt:lpstr>
      <vt:lpstr>为什么健身总是难以坚持</vt:lpstr>
      <vt:lpstr>健身的体验导致惰性不可战胜</vt:lpstr>
      <vt:lpstr>PowerPoint 演示文稿</vt:lpstr>
      <vt:lpstr>RUNRUNFAST   智能磁控健身车</vt:lpstr>
      <vt:lpstr>4大核心功能 全天候私人健身教练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正在与一些健身车厂家合作，帮助健身车厂家快速推出自己的智能化产品。</vt:lpstr>
      <vt:lpstr>我们将针对更多健身产品进行革新，推出更多智能健身产品方案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     我们的产品在淘宝众筹上大受欢迎，支持率突破5000%，融资接近55万RMB，第一批种子用户在3月份抢先体验第一代燃速健身车的魅力。         产品及渠道方面也已与多家合作方进入协议商议及签署阶段，目前建立合作关系的机构有丰富的资源帮助我们积累用户。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Jason</cp:lastModifiedBy>
  <cp:revision>874</cp:revision>
  <cp:lastPrinted>2014-12-09T07:26:24Z</cp:lastPrinted>
  <dcterms:created xsi:type="dcterms:W3CDTF">2014-09-19T11:03:45Z</dcterms:created>
  <dcterms:modified xsi:type="dcterms:W3CDTF">2015-07-10T05:22:33Z</dcterms:modified>
</cp:coreProperties>
</file>

<file path=docProps/thumbnail.jpeg>
</file>